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oboto"/>
      <p:regular r:id="rId21"/>
      <p:bold r:id="rId22"/>
      <p:italic r:id="rId23"/>
      <p:boldItalic r:id="rId24"/>
    </p:embeddedFont>
    <p:embeddedFont>
      <p:font typeface="Caveat"/>
      <p:regular r:id="rId25"/>
      <p:bold r:id="rId26"/>
    </p:embeddedFont>
    <p:embeddedFont>
      <p:font typeface="Nunito"/>
      <p:regular r:id="rId27"/>
      <p:bold r:id="rId28"/>
      <p:italic r:id="rId29"/>
      <p:boldItalic r:id="rId30"/>
    </p:embeddedFont>
    <p:embeddedFont>
      <p:font typeface="PT Sans Narrow"/>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Caveat-bold.fntdata"/><Relationship Id="rId25" Type="http://schemas.openxmlformats.org/officeDocument/2006/relationships/font" Target="fonts/Caveat-regular.fntdata"/><Relationship Id="rId28" Type="http://schemas.openxmlformats.org/officeDocument/2006/relationships/font" Target="fonts/Nunito-bold.fntdata"/><Relationship Id="rId27" Type="http://schemas.openxmlformats.org/officeDocument/2006/relationships/font" Target="fonts/Nuni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TSansNarrow-regular.fntdata"/><Relationship Id="rId30" Type="http://schemas.openxmlformats.org/officeDocument/2006/relationships/font" Target="fonts/Nunito-boldItalic.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PTSansNarrow-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82f6c7b53d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82f6c7b53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chemeClr val="dk1"/>
                </a:solidFill>
                <a:highlight>
                  <a:srgbClr val="FFFFFF"/>
                </a:highlight>
              </a:rPr>
              <a:t>A scenario where 'time_in_session' is 13202 seconds, 'flyer_clicks' is 22, and 'hosted_sessions' is 13 can be unusual and may indicate a few different possibilities like data collection error, bot or automated or test platform error. Another entry hosted_session=1 , time_in_session=2132 and </a:t>
            </a:r>
            <a:r>
              <a:rPr lang="en-GB" sz="1050">
                <a:solidFill>
                  <a:schemeClr val="dk1"/>
                </a:solidFill>
                <a:highlight>
                  <a:srgbClr val="FFFFFF"/>
                </a:highlight>
              </a:rPr>
              <a:t>click</a:t>
            </a:r>
            <a:r>
              <a:rPr lang="en-GB" sz="1050">
                <a:solidFill>
                  <a:schemeClr val="dk1"/>
                </a:solidFill>
                <a:highlight>
                  <a:srgbClr val="FFFFFF"/>
                </a:highlight>
              </a:rPr>
              <a:t>=1</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82f6c7b53d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82f6c7b53d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Test Group User Status Counts:</a:t>
            </a:r>
            <a:endParaRPr/>
          </a:p>
          <a:p>
            <a:pPr indent="0" lvl="0" marL="0" rtl="0" algn="l">
              <a:spcBef>
                <a:spcPts val="0"/>
              </a:spcBef>
              <a:spcAft>
                <a:spcPts val="0"/>
              </a:spcAft>
              <a:buClr>
                <a:schemeClr val="dk1"/>
              </a:buClr>
              <a:buSzPts val="1100"/>
              <a:buFont typeface="Arial"/>
              <a:buNone/>
            </a:pPr>
            <a:r>
              <a:rPr lang="en-GB"/>
              <a:t>returned       32532</a:t>
            </a:r>
            <a:endParaRPr/>
          </a:p>
          <a:p>
            <a:pPr indent="0" lvl="0" marL="0" rtl="0" algn="l">
              <a:spcBef>
                <a:spcPts val="0"/>
              </a:spcBef>
              <a:spcAft>
                <a:spcPts val="0"/>
              </a:spcAft>
              <a:buClr>
                <a:schemeClr val="dk1"/>
              </a:buClr>
              <a:buSzPts val="1100"/>
              <a:buFont typeface="Arial"/>
              <a:buNone/>
            </a:pPr>
            <a:r>
              <a:rPr lang="en-GB"/>
              <a:t>reactivated     5651</a:t>
            </a:r>
            <a:endParaRPr/>
          </a:p>
          <a:p>
            <a:pPr indent="0" lvl="0" marL="0" rtl="0" algn="l">
              <a:spcBef>
                <a:spcPts val="0"/>
              </a:spcBef>
              <a:spcAft>
                <a:spcPts val="0"/>
              </a:spcAft>
              <a:buClr>
                <a:schemeClr val="dk1"/>
              </a:buClr>
              <a:buSzPts val="1100"/>
              <a:buFont typeface="Arial"/>
              <a:buNone/>
            </a:pPr>
            <a:r>
              <a:rPr lang="en-GB"/>
              <a:t>new              779</a:t>
            </a:r>
            <a:endParaRPr/>
          </a:p>
          <a:p>
            <a:pPr indent="0" lvl="0" marL="0" rtl="0" algn="l">
              <a:spcBef>
                <a:spcPts val="0"/>
              </a:spcBef>
              <a:spcAft>
                <a:spcPts val="0"/>
              </a:spcAft>
              <a:buClr>
                <a:schemeClr val="dk1"/>
              </a:buClr>
              <a:buSzPts val="1100"/>
              <a:buFont typeface="Arial"/>
              <a:buNone/>
            </a:pPr>
            <a:r>
              <a:rPr lang="en-GB"/>
              <a:t>inactive         297</a:t>
            </a:r>
            <a:endParaRPr/>
          </a:p>
          <a:p>
            <a:pPr indent="0" lvl="0" marL="0" rtl="0" algn="l">
              <a:spcBef>
                <a:spcPts val="0"/>
              </a:spcBef>
              <a:spcAft>
                <a:spcPts val="0"/>
              </a:spcAft>
              <a:buClr>
                <a:schemeClr val="dk1"/>
              </a:buClr>
              <a:buSzPts val="1100"/>
              <a:buFont typeface="Arial"/>
              <a:buNone/>
            </a:pPr>
            <a:r>
              <a:rPr lang="en-GB"/>
              <a:t>churned           41</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Control Group User Status Counts:</a:t>
            </a:r>
            <a:endParaRPr/>
          </a:p>
          <a:p>
            <a:pPr indent="0" lvl="0" marL="0" rtl="0" algn="l">
              <a:spcBef>
                <a:spcPts val="0"/>
              </a:spcBef>
              <a:spcAft>
                <a:spcPts val="0"/>
              </a:spcAft>
              <a:buClr>
                <a:schemeClr val="dk1"/>
              </a:buClr>
              <a:buSzPts val="1100"/>
              <a:buFont typeface="Arial"/>
              <a:buNone/>
            </a:pPr>
            <a:r>
              <a:rPr lang="en-GB"/>
              <a:t>returned       30923</a:t>
            </a:r>
            <a:endParaRPr/>
          </a:p>
          <a:p>
            <a:pPr indent="0" lvl="0" marL="0" rtl="0" algn="l">
              <a:spcBef>
                <a:spcPts val="0"/>
              </a:spcBef>
              <a:spcAft>
                <a:spcPts val="0"/>
              </a:spcAft>
              <a:buClr>
                <a:schemeClr val="dk1"/>
              </a:buClr>
              <a:buSzPts val="1100"/>
              <a:buFont typeface="Arial"/>
              <a:buNone/>
            </a:pPr>
            <a:r>
              <a:rPr lang="en-GB"/>
              <a:t>reactivated     5422</a:t>
            </a:r>
            <a:endParaRPr/>
          </a:p>
          <a:p>
            <a:pPr indent="0" lvl="0" marL="0" rtl="0" algn="l">
              <a:spcBef>
                <a:spcPts val="0"/>
              </a:spcBef>
              <a:spcAft>
                <a:spcPts val="0"/>
              </a:spcAft>
              <a:buClr>
                <a:schemeClr val="dk1"/>
              </a:buClr>
              <a:buSzPts val="1100"/>
              <a:buFont typeface="Arial"/>
              <a:buNone/>
            </a:pPr>
            <a:r>
              <a:rPr lang="en-GB"/>
              <a:t>new              771</a:t>
            </a:r>
            <a:endParaRPr/>
          </a:p>
          <a:p>
            <a:pPr indent="0" lvl="0" marL="0" rtl="0" algn="l">
              <a:spcBef>
                <a:spcPts val="0"/>
              </a:spcBef>
              <a:spcAft>
                <a:spcPts val="0"/>
              </a:spcAft>
              <a:buClr>
                <a:schemeClr val="dk1"/>
              </a:buClr>
              <a:buSzPts val="1100"/>
              <a:buFont typeface="Arial"/>
              <a:buNone/>
            </a:pPr>
            <a:r>
              <a:rPr lang="en-GB"/>
              <a:t>inactive         347</a:t>
            </a:r>
            <a:endParaRPr/>
          </a:p>
          <a:p>
            <a:pPr indent="0" lvl="0" marL="0" rtl="0" algn="l">
              <a:spcBef>
                <a:spcPts val="0"/>
              </a:spcBef>
              <a:spcAft>
                <a:spcPts val="0"/>
              </a:spcAft>
              <a:buClr>
                <a:schemeClr val="dk1"/>
              </a:buClr>
              <a:buSzPts val="1100"/>
              <a:buFont typeface="Arial"/>
              <a:buNone/>
            </a:pPr>
            <a:r>
              <a:rPr lang="en-GB"/>
              <a:t>churned           41</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82f6c7b53d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82f6c7b53d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82f6c7b53d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82f6c7b53d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82f6c7b53d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82f6c7b53d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On a weekly analysis test does better than control (</a:t>
            </a:r>
            <a:r>
              <a:rPr lang="en-GB"/>
              <a:t>especially</a:t>
            </a:r>
            <a:r>
              <a:rPr lang="en-GB"/>
              <a:t> towards the end), Wednesdays are at the peak.</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82f6c7b53d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82f6c7b53d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82b01e3117_1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82b01e3117_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82b01e3117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82b01e3117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82f6c7b53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82f6c7b53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82f6c7b53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82f6c7b53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82f6c7b53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82f6c7b53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82b01e3117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82b01e3117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82f6c7b53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82f6c7b53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82f6c7b53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82f6c7b53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4.png"/><Relationship Id="rId6"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21.png"/><Relationship Id="rId5" Type="http://schemas.openxmlformats.org/officeDocument/2006/relationships/image" Target="../media/image11.png"/><Relationship Id="rId6" Type="http://schemas.openxmlformats.org/officeDocument/2006/relationships/image" Target="../media/image5.png"/><Relationship Id="rId7"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2.png"/><Relationship Id="rId6"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7" name="Shape 127"/>
        <p:cNvGrpSpPr/>
        <p:nvPr/>
      </p:nvGrpSpPr>
      <p:grpSpPr>
        <a:xfrm>
          <a:off x="0" y="0"/>
          <a:ext cx="0" cy="0"/>
          <a:chOff x="0" y="0"/>
          <a:chExt cx="0" cy="0"/>
        </a:xfrm>
      </p:grpSpPr>
      <p:sp>
        <p:nvSpPr>
          <p:cNvPr id="128" name="Google Shape;128;p13"/>
          <p:cNvSpPr txBox="1"/>
          <p:nvPr>
            <p:ph type="ctrTitle"/>
          </p:nvPr>
        </p:nvSpPr>
        <p:spPr>
          <a:xfrm>
            <a:off x="2038875" y="764575"/>
            <a:ext cx="5668800" cy="92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GB" sz="2580">
                <a:solidFill>
                  <a:srgbClr val="000000"/>
                </a:solidFill>
              </a:rPr>
              <a:t>Analyzing Engagement and Success Metrics of New Search feature</a:t>
            </a:r>
            <a:endParaRPr sz="2580">
              <a:solidFill>
                <a:srgbClr val="000000"/>
              </a:solidFill>
            </a:endParaRPr>
          </a:p>
        </p:txBody>
      </p:sp>
      <p:sp>
        <p:nvSpPr>
          <p:cNvPr id="129" name="Google Shape;129;p13"/>
          <p:cNvSpPr txBox="1"/>
          <p:nvPr>
            <p:ph idx="1" type="subTitle"/>
          </p:nvPr>
        </p:nvSpPr>
        <p:spPr>
          <a:xfrm>
            <a:off x="523200" y="2349925"/>
            <a:ext cx="4048800" cy="1352400"/>
          </a:xfrm>
          <a:prstGeom prst="rect">
            <a:avLst/>
          </a:prstGeom>
        </p:spPr>
        <p:txBody>
          <a:bodyPr anchorCtr="0" anchor="t" bIns="91425" lIns="91425" spcFirstLastPara="1" rIns="91425" wrap="square" tIns="91425">
            <a:normAutofit fontScale="25000" lnSpcReduction="20000"/>
          </a:bodyPr>
          <a:lstStyle/>
          <a:p>
            <a:pPr indent="-309562" lvl="0" marL="457200" rtl="0" algn="l">
              <a:spcBef>
                <a:spcPts val="0"/>
              </a:spcBef>
              <a:spcAft>
                <a:spcPts val="0"/>
              </a:spcAft>
              <a:buClr>
                <a:srgbClr val="000000"/>
              </a:buClr>
              <a:buSzPct val="100000"/>
              <a:buFont typeface="PT Sans Narrow"/>
              <a:buChar char="●"/>
            </a:pPr>
            <a:r>
              <a:rPr b="1" lang="en-GB" sz="5100">
                <a:solidFill>
                  <a:srgbClr val="000000"/>
                </a:solidFill>
                <a:latin typeface="PT Sans Narrow"/>
                <a:ea typeface="PT Sans Narrow"/>
                <a:cs typeface="PT Sans Narrow"/>
                <a:sym typeface="PT Sans Narrow"/>
              </a:rPr>
              <a:t>User actions to track for Measuring Search Engagement</a:t>
            </a:r>
            <a:endParaRPr b="1" sz="5100">
              <a:solidFill>
                <a:srgbClr val="000000"/>
              </a:solidFill>
              <a:latin typeface="PT Sans Narrow"/>
              <a:ea typeface="PT Sans Narrow"/>
              <a:cs typeface="PT Sans Narrow"/>
              <a:sym typeface="PT Sans Narrow"/>
            </a:endParaRPr>
          </a:p>
          <a:p>
            <a:pPr indent="0" lvl="0" marL="457200" rtl="0" algn="l">
              <a:spcBef>
                <a:spcPts val="0"/>
              </a:spcBef>
              <a:spcAft>
                <a:spcPts val="0"/>
              </a:spcAft>
              <a:buNone/>
            </a:pPr>
            <a:r>
              <a:t/>
            </a:r>
            <a:endParaRPr b="1" sz="5100">
              <a:solidFill>
                <a:srgbClr val="000000"/>
              </a:solidFill>
              <a:latin typeface="PT Sans Narrow"/>
              <a:ea typeface="PT Sans Narrow"/>
              <a:cs typeface="PT Sans Narrow"/>
              <a:sym typeface="PT Sans Narrow"/>
            </a:endParaRPr>
          </a:p>
          <a:p>
            <a:pPr indent="-309562" lvl="0" marL="457200" rtl="0" algn="l">
              <a:spcBef>
                <a:spcPts val="0"/>
              </a:spcBef>
              <a:spcAft>
                <a:spcPts val="0"/>
              </a:spcAft>
              <a:buClr>
                <a:srgbClr val="000000"/>
              </a:buClr>
              <a:buSzPct val="100000"/>
              <a:buFont typeface="PT Sans Narrow"/>
              <a:buChar char="●"/>
            </a:pPr>
            <a:r>
              <a:rPr b="1" lang="en-GB" sz="5100">
                <a:solidFill>
                  <a:srgbClr val="000000"/>
                </a:solidFill>
                <a:latin typeface="PT Sans Narrow"/>
                <a:ea typeface="PT Sans Narrow"/>
                <a:cs typeface="PT Sans Narrow"/>
                <a:sym typeface="PT Sans Narrow"/>
              </a:rPr>
              <a:t>Metrics for reporting the feature performance</a:t>
            </a:r>
            <a:endParaRPr b="1" sz="5100">
              <a:solidFill>
                <a:srgbClr val="000000"/>
              </a:solidFill>
              <a:latin typeface="PT Sans Narrow"/>
              <a:ea typeface="PT Sans Narrow"/>
              <a:cs typeface="PT Sans Narrow"/>
              <a:sym typeface="PT Sans Narrow"/>
            </a:endParaRPr>
          </a:p>
          <a:p>
            <a:pPr indent="0" lvl="0" marL="457200" rtl="0" algn="l">
              <a:spcBef>
                <a:spcPts val="0"/>
              </a:spcBef>
              <a:spcAft>
                <a:spcPts val="0"/>
              </a:spcAft>
              <a:buNone/>
            </a:pPr>
            <a:r>
              <a:t/>
            </a:r>
            <a:endParaRPr b="1" sz="5100">
              <a:solidFill>
                <a:srgbClr val="000000"/>
              </a:solidFill>
              <a:latin typeface="PT Sans Narrow"/>
              <a:ea typeface="PT Sans Narrow"/>
              <a:cs typeface="PT Sans Narrow"/>
              <a:sym typeface="PT Sans Narrow"/>
            </a:endParaRPr>
          </a:p>
          <a:p>
            <a:pPr indent="-309562" lvl="0" marL="457200" rtl="0" algn="l">
              <a:spcBef>
                <a:spcPts val="0"/>
              </a:spcBef>
              <a:spcAft>
                <a:spcPts val="0"/>
              </a:spcAft>
              <a:buClr>
                <a:srgbClr val="000000"/>
              </a:buClr>
              <a:buSzPct val="100000"/>
              <a:buFont typeface="PT Sans Narrow"/>
              <a:buChar char="●"/>
            </a:pPr>
            <a:r>
              <a:rPr b="1" lang="en-GB" sz="5100">
                <a:solidFill>
                  <a:srgbClr val="000000"/>
                </a:solidFill>
                <a:latin typeface="PT Sans Narrow"/>
                <a:ea typeface="PT Sans Narrow"/>
                <a:cs typeface="PT Sans Narrow"/>
                <a:sym typeface="PT Sans Narrow"/>
              </a:rPr>
              <a:t>Determining feature success</a:t>
            </a:r>
            <a:endParaRPr b="1" sz="5100">
              <a:solidFill>
                <a:srgbClr val="000000"/>
              </a:solidFill>
              <a:latin typeface="PT Sans Narrow"/>
              <a:ea typeface="PT Sans Narrow"/>
              <a:cs typeface="PT Sans Narrow"/>
              <a:sym typeface="PT Sans Narrow"/>
            </a:endParaRPr>
          </a:p>
          <a:p>
            <a:pPr indent="0" lvl="0" marL="457200" rtl="0" algn="l">
              <a:spcBef>
                <a:spcPts val="0"/>
              </a:spcBef>
              <a:spcAft>
                <a:spcPts val="0"/>
              </a:spcAft>
              <a:buNone/>
            </a:pPr>
            <a:r>
              <a:t/>
            </a:r>
            <a:endParaRPr b="1" sz="5100">
              <a:solidFill>
                <a:srgbClr val="000000"/>
              </a:solidFill>
              <a:latin typeface="PT Sans Narrow"/>
              <a:ea typeface="PT Sans Narrow"/>
              <a:cs typeface="PT Sans Narrow"/>
              <a:sym typeface="PT Sans Narrow"/>
            </a:endParaRPr>
          </a:p>
          <a:p>
            <a:pPr indent="-309562" lvl="0" marL="457200" rtl="0" algn="l">
              <a:spcBef>
                <a:spcPts val="0"/>
              </a:spcBef>
              <a:spcAft>
                <a:spcPts val="0"/>
              </a:spcAft>
              <a:buClr>
                <a:srgbClr val="000000"/>
              </a:buClr>
              <a:buSzPct val="100000"/>
              <a:buFont typeface="PT Sans Narrow"/>
              <a:buChar char="●"/>
            </a:pPr>
            <a:r>
              <a:rPr b="1" lang="en-GB" sz="5100">
                <a:solidFill>
                  <a:srgbClr val="000000"/>
                </a:solidFill>
                <a:latin typeface="PT Sans Narrow"/>
                <a:ea typeface="PT Sans Narrow"/>
                <a:cs typeface="PT Sans Narrow"/>
                <a:sym typeface="PT Sans Narrow"/>
              </a:rPr>
              <a:t>Additional data insights for analysis and recommendation</a:t>
            </a:r>
            <a:endParaRPr b="1" sz="5100">
              <a:solidFill>
                <a:srgbClr val="000000"/>
              </a:solidFill>
              <a:latin typeface="PT Sans Narrow"/>
              <a:ea typeface="PT Sans Narrow"/>
              <a:cs typeface="PT Sans Narrow"/>
              <a:sym typeface="PT Sans Narrow"/>
            </a:endParaRPr>
          </a:p>
          <a:p>
            <a:pPr indent="0" lvl="0" marL="0" rtl="0" algn="l">
              <a:spcBef>
                <a:spcPts val="0"/>
              </a:spcBef>
              <a:spcAft>
                <a:spcPts val="0"/>
              </a:spcAft>
              <a:buNone/>
            </a:pPr>
            <a:r>
              <a:t/>
            </a:r>
            <a:endParaRPr sz="2700">
              <a:latin typeface="PT Sans Narrow"/>
              <a:ea typeface="PT Sans Narrow"/>
              <a:cs typeface="PT Sans Narrow"/>
              <a:sym typeface="PT Sans Narrow"/>
            </a:endParaRPr>
          </a:p>
          <a:p>
            <a:pPr indent="0" lvl="0" marL="0" rtl="0" algn="ctr">
              <a:spcBef>
                <a:spcPts val="0"/>
              </a:spcBef>
              <a:spcAft>
                <a:spcPts val="0"/>
              </a:spcAft>
              <a:buNone/>
            </a:pPr>
            <a:r>
              <a:t/>
            </a:r>
            <a:endParaRPr sz="2700">
              <a:solidFill>
                <a:srgbClr val="000000"/>
              </a:solidFill>
              <a:latin typeface="Arial"/>
              <a:ea typeface="Arial"/>
              <a:cs typeface="Arial"/>
              <a:sym typeface="Arial"/>
            </a:endParaRPr>
          </a:p>
          <a:p>
            <a:pPr indent="0" lvl="0" marL="0" rtl="0" algn="l">
              <a:spcBef>
                <a:spcPts val="0"/>
              </a:spcBef>
              <a:spcAft>
                <a:spcPts val="0"/>
              </a:spcAft>
              <a:buNone/>
            </a:pPr>
            <a:r>
              <a:t/>
            </a:r>
            <a:endParaRPr sz="1900">
              <a:latin typeface="PT Sans Narrow"/>
              <a:ea typeface="PT Sans Narrow"/>
              <a:cs typeface="PT Sans Narrow"/>
              <a:sym typeface="PT Sans Narrow"/>
            </a:endParaRPr>
          </a:p>
          <a:p>
            <a:pPr indent="0" lvl="0" marL="0" rtl="0" algn="ctr">
              <a:spcBef>
                <a:spcPts val="0"/>
              </a:spcBef>
              <a:spcAft>
                <a:spcPts val="0"/>
              </a:spcAft>
              <a:buNone/>
            </a:pPr>
            <a:r>
              <a:t/>
            </a:r>
            <a:endParaRPr sz="1900">
              <a:solidFill>
                <a:srgbClr val="000000"/>
              </a:solidFill>
              <a:latin typeface="Arial"/>
              <a:ea typeface="Arial"/>
              <a:cs typeface="Arial"/>
              <a:sym typeface="Arial"/>
            </a:endParaRPr>
          </a:p>
          <a:p>
            <a:pPr indent="0" lvl="0" marL="0" rtl="0" algn="ctr">
              <a:spcBef>
                <a:spcPts val="0"/>
              </a:spcBef>
              <a:spcAft>
                <a:spcPts val="0"/>
              </a:spcAft>
              <a:buNone/>
            </a:pPr>
            <a:r>
              <a:t/>
            </a:r>
            <a:endParaRPr sz="1900">
              <a:solidFill>
                <a:srgbClr val="000000"/>
              </a:solidFill>
              <a:latin typeface="Arial"/>
              <a:ea typeface="Arial"/>
              <a:cs typeface="Arial"/>
              <a:sym typeface="Arial"/>
            </a:endParaRPr>
          </a:p>
          <a:p>
            <a:pPr indent="0" lvl="0" marL="0" rtl="0" algn="l">
              <a:spcBef>
                <a:spcPts val="0"/>
              </a:spcBef>
              <a:spcAft>
                <a:spcPts val="0"/>
              </a:spcAft>
              <a:buNone/>
            </a:pPr>
            <a:r>
              <a:t/>
            </a:r>
            <a:endParaRPr sz="1900">
              <a:latin typeface="PT Sans Narrow"/>
              <a:ea typeface="PT Sans Narrow"/>
              <a:cs typeface="PT Sans Narrow"/>
              <a:sym typeface="PT Sans Narrow"/>
            </a:endParaRPr>
          </a:p>
          <a:p>
            <a:pPr indent="0" lvl="0" marL="0" rtl="0" algn="ctr">
              <a:spcBef>
                <a:spcPts val="0"/>
              </a:spcBef>
              <a:spcAft>
                <a:spcPts val="0"/>
              </a:spcAft>
              <a:buNone/>
            </a:pPr>
            <a:r>
              <a:t/>
            </a:r>
            <a:endParaRPr sz="1900">
              <a:latin typeface="PT Sans Narrow"/>
              <a:ea typeface="PT Sans Narrow"/>
              <a:cs typeface="PT Sans Narrow"/>
              <a:sym typeface="PT Sans Narrow"/>
            </a:endParaRPr>
          </a:p>
        </p:txBody>
      </p:sp>
      <p:pic>
        <p:nvPicPr>
          <p:cNvPr id="130" name="Google Shape;130;p13"/>
          <p:cNvPicPr preferRelativeResize="0"/>
          <p:nvPr/>
        </p:nvPicPr>
        <p:blipFill>
          <a:blip r:embed="rId3">
            <a:alphaModFix/>
          </a:blip>
          <a:stretch>
            <a:fillRect/>
          </a:stretch>
        </p:blipFill>
        <p:spPr>
          <a:xfrm>
            <a:off x="5753225" y="2049175"/>
            <a:ext cx="2379038" cy="1605850"/>
          </a:xfrm>
          <a:prstGeom prst="rect">
            <a:avLst/>
          </a:prstGeom>
          <a:noFill/>
          <a:ln>
            <a:noFill/>
          </a:ln>
        </p:spPr>
      </p:pic>
      <p:sp>
        <p:nvSpPr>
          <p:cNvPr id="131" name="Google Shape;131;p13"/>
          <p:cNvSpPr txBox="1"/>
          <p:nvPr/>
        </p:nvSpPr>
        <p:spPr>
          <a:xfrm>
            <a:off x="7753975" y="4510200"/>
            <a:ext cx="1312800" cy="4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PT Sans Narrow"/>
                <a:ea typeface="PT Sans Narrow"/>
                <a:cs typeface="PT Sans Narrow"/>
                <a:sym typeface="PT Sans Narrow"/>
              </a:rPr>
              <a:t>Presented by-</a:t>
            </a:r>
            <a:endParaRPr sz="1000">
              <a:latin typeface="PT Sans Narrow"/>
              <a:ea typeface="PT Sans Narrow"/>
              <a:cs typeface="PT Sans Narrow"/>
              <a:sym typeface="PT Sans Narrow"/>
            </a:endParaRPr>
          </a:p>
          <a:p>
            <a:pPr indent="0" lvl="0" marL="0" rtl="0" algn="l">
              <a:spcBef>
                <a:spcPts val="0"/>
              </a:spcBef>
              <a:spcAft>
                <a:spcPts val="0"/>
              </a:spcAft>
              <a:buNone/>
            </a:pPr>
            <a:r>
              <a:rPr lang="en-GB" sz="1000">
                <a:latin typeface="PT Sans Narrow"/>
                <a:ea typeface="PT Sans Narrow"/>
                <a:cs typeface="PT Sans Narrow"/>
                <a:sym typeface="PT Sans Narrow"/>
              </a:rPr>
              <a:t>Revathi Nambiar</a:t>
            </a:r>
            <a:endParaRPr sz="1000">
              <a:latin typeface="PT Sans Narrow"/>
              <a:ea typeface="PT Sans Narrow"/>
              <a:cs typeface="PT Sans Narrow"/>
              <a:sym typeface="PT Sans Narr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2"/>
          <p:cNvSpPr txBox="1"/>
          <p:nvPr>
            <p:ph type="title"/>
          </p:nvPr>
        </p:nvSpPr>
        <p:spPr>
          <a:xfrm>
            <a:off x="2425525" y="223350"/>
            <a:ext cx="3709200" cy="579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AB test result analysis</a:t>
            </a:r>
            <a:endParaRPr/>
          </a:p>
          <a:p>
            <a:pPr indent="0" lvl="0" marL="0" rtl="0" algn="l">
              <a:spcBef>
                <a:spcPts val="0"/>
              </a:spcBef>
              <a:spcAft>
                <a:spcPts val="0"/>
              </a:spcAft>
              <a:buNone/>
            </a:pPr>
            <a:r>
              <a:t/>
            </a:r>
            <a:endParaRPr/>
          </a:p>
        </p:txBody>
      </p:sp>
      <p:sp>
        <p:nvSpPr>
          <p:cNvPr id="195" name="Google Shape;195;p22"/>
          <p:cNvSpPr/>
          <p:nvPr/>
        </p:nvSpPr>
        <p:spPr>
          <a:xfrm>
            <a:off x="386125" y="393850"/>
            <a:ext cx="1824900" cy="857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Calibri"/>
                <a:ea typeface="Calibri"/>
                <a:cs typeface="Calibri"/>
                <a:sym typeface="Calibri"/>
              </a:rPr>
              <a:t>Outlier detection and removal</a:t>
            </a:r>
            <a:endParaRPr>
              <a:latin typeface="Calibri"/>
              <a:ea typeface="Calibri"/>
              <a:cs typeface="Calibri"/>
              <a:sym typeface="Calibri"/>
            </a:endParaRPr>
          </a:p>
        </p:txBody>
      </p:sp>
      <p:pic>
        <p:nvPicPr>
          <p:cNvPr id="196" name="Google Shape;196;p22"/>
          <p:cNvPicPr preferRelativeResize="0"/>
          <p:nvPr/>
        </p:nvPicPr>
        <p:blipFill>
          <a:blip r:embed="rId3">
            <a:alphaModFix/>
          </a:blip>
          <a:stretch>
            <a:fillRect/>
          </a:stretch>
        </p:blipFill>
        <p:spPr>
          <a:xfrm>
            <a:off x="5816375" y="648825"/>
            <a:ext cx="3208300" cy="1994600"/>
          </a:xfrm>
          <a:prstGeom prst="rect">
            <a:avLst/>
          </a:prstGeom>
          <a:noFill/>
          <a:ln>
            <a:noFill/>
          </a:ln>
        </p:spPr>
      </p:pic>
      <p:pic>
        <p:nvPicPr>
          <p:cNvPr id="197" name="Google Shape;197;p22"/>
          <p:cNvPicPr preferRelativeResize="0"/>
          <p:nvPr/>
        </p:nvPicPr>
        <p:blipFill>
          <a:blip r:embed="rId4">
            <a:alphaModFix/>
          </a:blip>
          <a:stretch>
            <a:fillRect/>
          </a:stretch>
        </p:blipFill>
        <p:spPr>
          <a:xfrm>
            <a:off x="3091000" y="811450"/>
            <a:ext cx="2618126" cy="1669350"/>
          </a:xfrm>
          <a:prstGeom prst="rect">
            <a:avLst/>
          </a:prstGeom>
          <a:noFill/>
          <a:ln>
            <a:noFill/>
          </a:ln>
        </p:spPr>
      </p:pic>
      <p:pic>
        <p:nvPicPr>
          <p:cNvPr id="198" name="Google Shape;198;p22"/>
          <p:cNvPicPr preferRelativeResize="0"/>
          <p:nvPr/>
        </p:nvPicPr>
        <p:blipFill>
          <a:blip r:embed="rId5">
            <a:alphaModFix/>
          </a:blip>
          <a:stretch>
            <a:fillRect/>
          </a:stretch>
        </p:blipFill>
        <p:spPr>
          <a:xfrm>
            <a:off x="3154352" y="2688325"/>
            <a:ext cx="2662024" cy="2195275"/>
          </a:xfrm>
          <a:prstGeom prst="rect">
            <a:avLst/>
          </a:prstGeom>
          <a:noFill/>
          <a:ln>
            <a:noFill/>
          </a:ln>
        </p:spPr>
      </p:pic>
      <p:pic>
        <p:nvPicPr>
          <p:cNvPr id="199" name="Google Shape;199;p22"/>
          <p:cNvPicPr preferRelativeResize="0"/>
          <p:nvPr/>
        </p:nvPicPr>
        <p:blipFill>
          <a:blip r:embed="rId6">
            <a:alphaModFix/>
          </a:blip>
          <a:stretch>
            <a:fillRect/>
          </a:stretch>
        </p:blipFill>
        <p:spPr>
          <a:xfrm>
            <a:off x="5816375" y="2807675"/>
            <a:ext cx="3208301" cy="1894375"/>
          </a:xfrm>
          <a:prstGeom prst="rect">
            <a:avLst/>
          </a:prstGeom>
          <a:noFill/>
          <a:ln>
            <a:noFill/>
          </a:ln>
        </p:spPr>
      </p:pic>
      <p:sp>
        <p:nvSpPr>
          <p:cNvPr id="200" name="Google Shape;200;p22"/>
          <p:cNvSpPr txBox="1"/>
          <p:nvPr>
            <p:ph type="title"/>
          </p:nvPr>
        </p:nvSpPr>
        <p:spPr>
          <a:xfrm>
            <a:off x="386125" y="1339075"/>
            <a:ext cx="1898400" cy="6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1800"/>
              <a:t>Assumptions</a:t>
            </a:r>
            <a:r>
              <a:rPr lang="en-GB"/>
              <a:t> </a:t>
            </a:r>
            <a:endParaRPr/>
          </a:p>
        </p:txBody>
      </p:sp>
      <p:sp>
        <p:nvSpPr>
          <p:cNvPr id="201" name="Google Shape;201;p22"/>
          <p:cNvSpPr txBox="1"/>
          <p:nvPr>
            <p:ph idx="1" type="body"/>
          </p:nvPr>
        </p:nvSpPr>
        <p:spPr>
          <a:xfrm>
            <a:off x="37675" y="1500550"/>
            <a:ext cx="3116700" cy="2954400"/>
          </a:xfrm>
          <a:prstGeom prst="rect">
            <a:avLst/>
          </a:prstGeom>
        </p:spPr>
        <p:txBody>
          <a:bodyPr anchorCtr="0" anchor="t" bIns="91425" lIns="91425" spcFirstLastPara="1" rIns="91425" wrap="square" tIns="91425">
            <a:normAutofit fontScale="25000" lnSpcReduction="20000"/>
          </a:bodyPr>
          <a:lstStyle/>
          <a:p>
            <a:pPr indent="0" lvl="0" marL="457200" rtl="0" algn="l">
              <a:spcBef>
                <a:spcPts val="1200"/>
              </a:spcBef>
              <a:spcAft>
                <a:spcPts val="0"/>
              </a:spcAft>
              <a:buNone/>
            </a:pPr>
            <a:r>
              <a:t/>
            </a:r>
            <a:endParaRPr sz="4457">
              <a:solidFill>
                <a:srgbClr val="000000"/>
              </a:solidFill>
            </a:endParaRPr>
          </a:p>
          <a:p>
            <a:pPr indent="-309684" lvl="0" marL="457200" rtl="0" algn="l">
              <a:spcBef>
                <a:spcPts val="1200"/>
              </a:spcBef>
              <a:spcAft>
                <a:spcPts val="0"/>
              </a:spcAft>
              <a:buSzPct val="104075"/>
              <a:buChar char="●"/>
            </a:pPr>
            <a:r>
              <a:rPr lang="en-GB" sz="4907">
                <a:solidFill>
                  <a:srgbClr val="000000"/>
                </a:solidFill>
              </a:rPr>
              <a:t>Any extreme values that deviate significantly from the typical user engagement patterns are considered outliers</a:t>
            </a:r>
            <a:endParaRPr sz="4907">
              <a:solidFill>
                <a:srgbClr val="000000"/>
              </a:solidFill>
            </a:endParaRPr>
          </a:p>
          <a:p>
            <a:pPr indent="0" lvl="0" marL="457200" rtl="0" algn="l">
              <a:spcBef>
                <a:spcPts val="1200"/>
              </a:spcBef>
              <a:spcAft>
                <a:spcPts val="0"/>
              </a:spcAft>
              <a:buNone/>
            </a:pPr>
            <a:r>
              <a:t/>
            </a:r>
            <a:endParaRPr sz="4907">
              <a:solidFill>
                <a:srgbClr val="000000"/>
              </a:solidFill>
            </a:endParaRPr>
          </a:p>
          <a:p>
            <a:pPr indent="-309684" lvl="0" marL="457200" rtl="0" algn="l">
              <a:spcBef>
                <a:spcPts val="1200"/>
              </a:spcBef>
              <a:spcAft>
                <a:spcPts val="0"/>
              </a:spcAft>
              <a:buSzPct val="104075"/>
              <a:buChar char="●"/>
            </a:pPr>
            <a:r>
              <a:rPr lang="en-GB" sz="4907">
                <a:solidFill>
                  <a:srgbClr val="000000"/>
                </a:solidFill>
              </a:rPr>
              <a:t>The conventional outlier detection had a noteworthy impact on the analysis, favoring the control set in a markedly different manner</a:t>
            </a:r>
            <a:endParaRPr sz="4907">
              <a:solidFill>
                <a:srgbClr val="000000"/>
              </a:solidFill>
            </a:endParaRPr>
          </a:p>
          <a:p>
            <a:pPr indent="0" lvl="0" marL="457200" rtl="0" algn="l">
              <a:spcBef>
                <a:spcPts val="1200"/>
              </a:spcBef>
              <a:spcAft>
                <a:spcPts val="0"/>
              </a:spcAft>
              <a:buNone/>
            </a:pPr>
            <a:r>
              <a:t/>
            </a:r>
            <a:endParaRPr sz="4907">
              <a:solidFill>
                <a:srgbClr val="000000"/>
              </a:solidFill>
            </a:endParaRPr>
          </a:p>
          <a:p>
            <a:pPr indent="0" lvl="0" marL="457200" rtl="0" algn="l">
              <a:spcBef>
                <a:spcPts val="1200"/>
              </a:spcBef>
              <a:spcAft>
                <a:spcPts val="0"/>
              </a:spcAft>
              <a:buNone/>
            </a:pPr>
            <a:r>
              <a:t/>
            </a:r>
            <a:endParaRPr sz="2857">
              <a:solidFill>
                <a:srgbClr val="000000"/>
              </a:solidFill>
            </a:endParaRPr>
          </a:p>
          <a:p>
            <a:pPr indent="-246062" lvl="0" marL="457200" rtl="0" algn="l">
              <a:spcBef>
                <a:spcPts val="1200"/>
              </a:spcBef>
              <a:spcAft>
                <a:spcPts val="0"/>
              </a:spcAft>
              <a:buClr>
                <a:srgbClr val="000000"/>
              </a:buClr>
              <a:buSzPct val="100000"/>
              <a:buChar char="●"/>
            </a:pPr>
            <a:r>
              <a:t/>
            </a:r>
            <a:endParaRPr sz="1100">
              <a:solidFill>
                <a:srgbClr val="000000"/>
              </a:solidFill>
            </a:endParaRPr>
          </a:p>
          <a:p>
            <a:pPr indent="0" lvl="0" marL="0" rtl="0" algn="l">
              <a:spcBef>
                <a:spcPts val="1200"/>
              </a:spcBef>
              <a:spcAft>
                <a:spcPts val="12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3"/>
          <p:cNvSpPr txBox="1"/>
          <p:nvPr>
            <p:ph type="title"/>
          </p:nvPr>
        </p:nvSpPr>
        <p:spPr>
          <a:xfrm>
            <a:off x="2425525" y="223350"/>
            <a:ext cx="3709200" cy="579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AB test result analysis</a:t>
            </a:r>
            <a:endParaRPr/>
          </a:p>
          <a:p>
            <a:pPr indent="0" lvl="0" marL="0" rtl="0" algn="l">
              <a:spcBef>
                <a:spcPts val="0"/>
              </a:spcBef>
              <a:spcAft>
                <a:spcPts val="0"/>
              </a:spcAft>
              <a:buNone/>
            </a:pPr>
            <a:r>
              <a:t/>
            </a:r>
            <a:endParaRPr/>
          </a:p>
        </p:txBody>
      </p:sp>
      <p:sp>
        <p:nvSpPr>
          <p:cNvPr id="207" name="Google Shape;207;p23"/>
          <p:cNvSpPr/>
          <p:nvPr/>
        </p:nvSpPr>
        <p:spPr>
          <a:xfrm>
            <a:off x="399750" y="604725"/>
            <a:ext cx="2100600" cy="718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Calibri"/>
                <a:ea typeface="Calibri"/>
                <a:cs typeface="Calibri"/>
                <a:sym typeface="Calibri"/>
              </a:rPr>
              <a:t>Data </a:t>
            </a:r>
            <a:r>
              <a:rPr lang="en-GB">
                <a:latin typeface="Calibri"/>
                <a:ea typeface="Calibri"/>
                <a:cs typeface="Calibri"/>
                <a:sym typeface="Calibri"/>
              </a:rPr>
              <a:t>visualization</a:t>
            </a:r>
            <a:endParaRPr>
              <a:latin typeface="Calibri"/>
              <a:ea typeface="Calibri"/>
              <a:cs typeface="Calibri"/>
              <a:sym typeface="Calibri"/>
            </a:endParaRPr>
          </a:p>
        </p:txBody>
      </p:sp>
      <p:pic>
        <p:nvPicPr>
          <p:cNvPr id="208" name="Google Shape;208;p23"/>
          <p:cNvPicPr preferRelativeResize="0"/>
          <p:nvPr/>
        </p:nvPicPr>
        <p:blipFill>
          <a:blip r:embed="rId3">
            <a:alphaModFix/>
          </a:blip>
          <a:stretch>
            <a:fillRect/>
          </a:stretch>
        </p:blipFill>
        <p:spPr>
          <a:xfrm>
            <a:off x="249850" y="1650825"/>
            <a:ext cx="3475476" cy="2334275"/>
          </a:xfrm>
          <a:prstGeom prst="rect">
            <a:avLst/>
          </a:prstGeom>
          <a:noFill/>
          <a:ln>
            <a:noFill/>
          </a:ln>
        </p:spPr>
      </p:pic>
      <p:pic>
        <p:nvPicPr>
          <p:cNvPr id="209" name="Google Shape;209;p23"/>
          <p:cNvPicPr preferRelativeResize="0"/>
          <p:nvPr/>
        </p:nvPicPr>
        <p:blipFill>
          <a:blip r:embed="rId4">
            <a:alphaModFix/>
          </a:blip>
          <a:stretch>
            <a:fillRect/>
          </a:stretch>
        </p:blipFill>
        <p:spPr>
          <a:xfrm>
            <a:off x="6471850" y="2664425"/>
            <a:ext cx="2353249" cy="2115550"/>
          </a:xfrm>
          <a:prstGeom prst="rect">
            <a:avLst/>
          </a:prstGeom>
          <a:noFill/>
          <a:ln>
            <a:noFill/>
          </a:ln>
        </p:spPr>
      </p:pic>
      <p:pic>
        <p:nvPicPr>
          <p:cNvPr id="210" name="Google Shape;210;p23"/>
          <p:cNvPicPr preferRelativeResize="0"/>
          <p:nvPr/>
        </p:nvPicPr>
        <p:blipFill>
          <a:blip r:embed="rId5">
            <a:alphaModFix/>
          </a:blip>
          <a:stretch>
            <a:fillRect/>
          </a:stretch>
        </p:blipFill>
        <p:spPr>
          <a:xfrm>
            <a:off x="6207500" y="479850"/>
            <a:ext cx="2881949" cy="2184575"/>
          </a:xfrm>
          <a:prstGeom prst="rect">
            <a:avLst/>
          </a:prstGeom>
          <a:noFill/>
          <a:ln>
            <a:noFill/>
          </a:ln>
        </p:spPr>
      </p:pic>
      <p:pic>
        <p:nvPicPr>
          <p:cNvPr id="211" name="Google Shape;211;p23"/>
          <p:cNvPicPr preferRelativeResize="0"/>
          <p:nvPr/>
        </p:nvPicPr>
        <p:blipFill>
          <a:blip r:embed="rId6">
            <a:alphaModFix/>
          </a:blip>
          <a:stretch>
            <a:fillRect/>
          </a:stretch>
        </p:blipFill>
        <p:spPr>
          <a:xfrm>
            <a:off x="3789788" y="803237"/>
            <a:ext cx="2353250" cy="1798550"/>
          </a:xfrm>
          <a:prstGeom prst="rect">
            <a:avLst/>
          </a:prstGeom>
          <a:noFill/>
          <a:ln>
            <a:noFill/>
          </a:ln>
        </p:spPr>
      </p:pic>
      <p:pic>
        <p:nvPicPr>
          <p:cNvPr id="212" name="Google Shape;212;p23"/>
          <p:cNvPicPr preferRelativeResize="0"/>
          <p:nvPr/>
        </p:nvPicPr>
        <p:blipFill>
          <a:blip r:embed="rId7">
            <a:alphaModFix/>
          </a:blip>
          <a:stretch>
            <a:fillRect/>
          </a:stretch>
        </p:blipFill>
        <p:spPr>
          <a:xfrm>
            <a:off x="3629800" y="2772550"/>
            <a:ext cx="2811151" cy="184481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4"/>
          <p:cNvSpPr txBox="1"/>
          <p:nvPr>
            <p:ph type="title"/>
          </p:nvPr>
        </p:nvSpPr>
        <p:spPr>
          <a:xfrm>
            <a:off x="2425525" y="223350"/>
            <a:ext cx="3709200" cy="579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AB test result analysis</a:t>
            </a:r>
            <a:endParaRPr/>
          </a:p>
          <a:p>
            <a:pPr indent="0" lvl="0" marL="0" rtl="0" algn="l">
              <a:spcBef>
                <a:spcPts val="0"/>
              </a:spcBef>
              <a:spcAft>
                <a:spcPts val="0"/>
              </a:spcAft>
              <a:buNone/>
            </a:pPr>
            <a:r>
              <a:t/>
            </a:r>
            <a:endParaRPr/>
          </a:p>
        </p:txBody>
      </p:sp>
      <p:sp>
        <p:nvSpPr>
          <p:cNvPr id="218" name="Google Shape;218;p24"/>
          <p:cNvSpPr/>
          <p:nvPr/>
        </p:nvSpPr>
        <p:spPr>
          <a:xfrm>
            <a:off x="386125" y="579200"/>
            <a:ext cx="1953900" cy="695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Calibri"/>
                <a:ea typeface="Calibri"/>
                <a:cs typeface="Calibri"/>
                <a:sym typeface="Calibri"/>
              </a:rPr>
              <a:t>Result statistics</a:t>
            </a:r>
            <a:endParaRPr>
              <a:latin typeface="Calibri"/>
              <a:ea typeface="Calibri"/>
              <a:cs typeface="Calibri"/>
              <a:sym typeface="Calibri"/>
            </a:endParaRPr>
          </a:p>
        </p:txBody>
      </p:sp>
      <p:pic>
        <p:nvPicPr>
          <p:cNvPr id="219" name="Google Shape;219;p24"/>
          <p:cNvPicPr preferRelativeResize="0"/>
          <p:nvPr/>
        </p:nvPicPr>
        <p:blipFill>
          <a:blip r:embed="rId3">
            <a:alphaModFix/>
          </a:blip>
          <a:stretch>
            <a:fillRect/>
          </a:stretch>
        </p:blipFill>
        <p:spPr>
          <a:xfrm>
            <a:off x="5865250" y="1159263"/>
            <a:ext cx="2689650" cy="1700975"/>
          </a:xfrm>
          <a:prstGeom prst="rect">
            <a:avLst/>
          </a:prstGeom>
          <a:noFill/>
          <a:ln>
            <a:noFill/>
          </a:ln>
        </p:spPr>
      </p:pic>
      <p:pic>
        <p:nvPicPr>
          <p:cNvPr id="220" name="Google Shape;220;p24"/>
          <p:cNvPicPr preferRelativeResize="0"/>
          <p:nvPr/>
        </p:nvPicPr>
        <p:blipFill>
          <a:blip r:embed="rId4">
            <a:alphaModFix/>
          </a:blip>
          <a:stretch>
            <a:fillRect/>
          </a:stretch>
        </p:blipFill>
        <p:spPr>
          <a:xfrm>
            <a:off x="447925" y="3250925"/>
            <a:ext cx="4888650" cy="1536225"/>
          </a:xfrm>
          <a:prstGeom prst="rect">
            <a:avLst/>
          </a:prstGeom>
          <a:noFill/>
          <a:ln>
            <a:noFill/>
          </a:ln>
        </p:spPr>
      </p:pic>
      <p:pic>
        <p:nvPicPr>
          <p:cNvPr id="221" name="Google Shape;221;p24"/>
          <p:cNvPicPr preferRelativeResize="0"/>
          <p:nvPr/>
        </p:nvPicPr>
        <p:blipFill>
          <a:blip r:embed="rId5">
            <a:alphaModFix/>
          </a:blip>
          <a:stretch>
            <a:fillRect/>
          </a:stretch>
        </p:blipFill>
        <p:spPr>
          <a:xfrm>
            <a:off x="332750" y="1592200"/>
            <a:ext cx="5142850" cy="1536225"/>
          </a:xfrm>
          <a:prstGeom prst="rect">
            <a:avLst/>
          </a:prstGeom>
          <a:noFill/>
          <a:ln>
            <a:noFill/>
          </a:ln>
        </p:spPr>
      </p:pic>
      <p:pic>
        <p:nvPicPr>
          <p:cNvPr id="222" name="Google Shape;222;p24"/>
          <p:cNvPicPr preferRelativeResize="0"/>
          <p:nvPr/>
        </p:nvPicPr>
        <p:blipFill>
          <a:blip r:embed="rId6">
            <a:alphaModFix/>
          </a:blip>
          <a:stretch>
            <a:fillRect/>
          </a:stretch>
        </p:blipFill>
        <p:spPr>
          <a:xfrm>
            <a:off x="5917813" y="2938222"/>
            <a:ext cx="2584520" cy="1777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5"/>
          <p:cNvSpPr txBox="1"/>
          <p:nvPr>
            <p:ph type="title"/>
          </p:nvPr>
        </p:nvSpPr>
        <p:spPr>
          <a:xfrm>
            <a:off x="2665200" y="210575"/>
            <a:ext cx="4589100" cy="714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700"/>
              <a:t>AB test result analysis</a:t>
            </a:r>
            <a:endParaRPr sz="2700"/>
          </a:p>
        </p:txBody>
      </p:sp>
      <p:sp>
        <p:nvSpPr>
          <p:cNvPr id="228" name="Google Shape;228;p25"/>
          <p:cNvSpPr txBox="1"/>
          <p:nvPr>
            <p:ph idx="1" type="body"/>
          </p:nvPr>
        </p:nvSpPr>
        <p:spPr>
          <a:xfrm>
            <a:off x="408200" y="522301"/>
            <a:ext cx="5349300" cy="437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SzPts val="440"/>
              <a:buNone/>
            </a:pPr>
            <a:r>
              <a:t/>
            </a:r>
            <a:endParaRPr sz="1000"/>
          </a:p>
          <a:p>
            <a:pPr indent="-304800" lvl="0" marL="457200" rtl="0" algn="l">
              <a:spcBef>
                <a:spcPts val="1200"/>
              </a:spcBef>
              <a:spcAft>
                <a:spcPts val="0"/>
              </a:spcAft>
              <a:buSzPts val="1200"/>
              <a:buChar char="●"/>
            </a:pPr>
            <a:r>
              <a:rPr lang="en-GB" sz="1200"/>
              <a:t>The test group exhibits a higher number of returning users compared to the control group</a:t>
            </a:r>
            <a:endParaRPr sz="1200"/>
          </a:p>
          <a:p>
            <a:pPr indent="0" lvl="0" marL="457200" rtl="0" algn="l">
              <a:spcBef>
                <a:spcPts val="1200"/>
              </a:spcBef>
              <a:spcAft>
                <a:spcPts val="0"/>
              </a:spcAft>
              <a:buSzPts val="440"/>
              <a:buNone/>
            </a:pPr>
            <a:r>
              <a:t/>
            </a:r>
            <a:endParaRPr sz="1200"/>
          </a:p>
          <a:p>
            <a:pPr indent="-304800" lvl="0" marL="457200" rtl="0" algn="l">
              <a:spcBef>
                <a:spcPts val="1200"/>
              </a:spcBef>
              <a:spcAft>
                <a:spcPts val="0"/>
              </a:spcAft>
              <a:buSzPts val="1200"/>
              <a:buChar char="●"/>
            </a:pPr>
            <a:r>
              <a:rPr lang="en-GB" sz="1200"/>
              <a:t>When analyzing average weekly and overall hosted sessions, the test group consistently outperforms the control group</a:t>
            </a:r>
            <a:endParaRPr sz="1200"/>
          </a:p>
          <a:p>
            <a:pPr indent="0" lvl="0" marL="457200" rtl="0" algn="l">
              <a:spcBef>
                <a:spcPts val="1200"/>
              </a:spcBef>
              <a:spcAft>
                <a:spcPts val="0"/>
              </a:spcAft>
              <a:buSzPts val="440"/>
              <a:buNone/>
            </a:pPr>
            <a:r>
              <a:t/>
            </a:r>
            <a:endParaRPr sz="1200"/>
          </a:p>
          <a:p>
            <a:pPr indent="-304800" lvl="0" marL="457200" rtl="0" algn="l">
              <a:spcBef>
                <a:spcPts val="1200"/>
              </a:spcBef>
              <a:spcAft>
                <a:spcPts val="0"/>
              </a:spcAft>
              <a:buSzPts val="1200"/>
              <a:buChar char="●"/>
            </a:pPr>
            <a:r>
              <a:rPr lang="en-GB" sz="1200"/>
              <a:t>The relative impact (Cohen's d) of time spent by users and the number of flyer clicks is notably lower in the test group as compared to the control group. However Click-Through Rate (CTR) for the test group was slightly higher </a:t>
            </a:r>
            <a:endParaRPr sz="1200"/>
          </a:p>
          <a:p>
            <a:pPr indent="0" lvl="0" marL="457200" rtl="0" algn="l">
              <a:spcBef>
                <a:spcPts val="1200"/>
              </a:spcBef>
              <a:spcAft>
                <a:spcPts val="0"/>
              </a:spcAft>
              <a:buSzPts val="440"/>
              <a:buNone/>
            </a:pPr>
            <a:r>
              <a:t/>
            </a:r>
            <a:endParaRPr sz="1200"/>
          </a:p>
          <a:p>
            <a:pPr indent="-304800" lvl="0" marL="457200" rtl="0" algn="l">
              <a:spcBef>
                <a:spcPts val="1200"/>
              </a:spcBef>
              <a:spcAft>
                <a:spcPts val="0"/>
              </a:spcAft>
              <a:buSzPts val="1200"/>
              <a:buChar char="●"/>
            </a:pPr>
            <a:r>
              <a:rPr lang="en-GB" sz="1200"/>
              <a:t>In the test group, there are a higher number of users successfully converting from churned/inactive to returned/activated status in comparison to the control group</a:t>
            </a:r>
            <a:endParaRPr sz="1200"/>
          </a:p>
          <a:p>
            <a:pPr indent="0" lvl="0" marL="457200" rtl="0" algn="l">
              <a:spcBef>
                <a:spcPts val="1200"/>
              </a:spcBef>
              <a:spcAft>
                <a:spcPts val="1200"/>
              </a:spcAft>
              <a:buSzPts val="440"/>
              <a:buNone/>
            </a:pPr>
            <a:r>
              <a:t/>
            </a:r>
            <a:endParaRPr sz="1000"/>
          </a:p>
        </p:txBody>
      </p:sp>
      <p:pic>
        <p:nvPicPr>
          <p:cNvPr id="229" name="Google Shape;229;p25"/>
          <p:cNvPicPr preferRelativeResize="0"/>
          <p:nvPr/>
        </p:nvPicPr>
        <p:blipFill rotWithShape="1">
          <a:blip r:embed="rId3">
            <a:alphaModFix/>
          </a:blip>
          <a:srcRect b="0" l="0" r="0" t="0"/>
          <a:stretch/>
        </p:blipFill>
        <p:spPr>
          <a:xfrm>
            <a:off x="5697975" y="1286175"/>
            <a:ext cx="3226399" cy="2452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6"/>
          <p:cNvSpPr txBox="1"/>
          <p:nvPr>
            <p:ph type="title"/>
          </p:nvPr>
        </p:nvSpPr>
        <p:spPr>
          <a:xfrm>
            <a:off x="2579975" y="261950"/>
            <a:ext cx="3709200" cy="579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AB test result analysis</a:t>
            </a:r>
            <a:endParaRPr/>
          </a:p>
          <a:p>
            <a:pPr indent="0" lvl="0" marL="0" rtl="0" algn="l">
              <a:spcBef>
                <a:spcPts val="0"/>
              </a:spcBef>
              <a:spcAft>
                <a:spcPts val="0"/>
              </a:spcAft>
              <a:buNone/>
            </a:pPr>
            <a:r>
              <a:t/>
            </a:r>
            <a:endParaRPr/>
          </a:p>
        </p:txBody>
      </p:sp>
      <p:pic>
        <p:nvPicPr>
          <p:cNvPr id="235" name="Google Shape;235;p26"/>
          <p:cNvPicPr preferRelativeResize="0"/>
          <p:nvPr/>
        </p:nvPicPr>
        <p:blipFill>
          <a:blip r:embed="rId3">
            <a:alphaModFix/>
          </a:blip>
          <a:stretch>
            <a:fillRect/>
          </a:stretch>
        </p:blipFill>
        <p:spPr>
          <a:xfrm>
            <a:off x="816363" y="917075"/>
            <a:ext cx="7236424" cy="1901776"/>
          </a:xfrm>
          <a:prstGeom prst="rect">
            <a:avLst/>
          </a:prstGeom>
          <a:noFill/>
          <a:ln>
            <a:noFill/>
          </a:ln>
        </p:spPr>
      </p:pic>
      <p:pic>
        <p:nvPicPr>
          <p:cNvPr id="236" name="Google Shape;236;p26"/>
          <p:cNvPicPr preferRelativeResize="0"/>
          <p:nvPr/>
        </p:nvPicPr>
        <p:blipFill>
          <a:blip r:embed="rId4">
            <a:alphaModFix/>
          </a:blip>
          <a:stretch>
            <a:fillRect/>
          </a:stretch>
        </p:blipFill>
        <p:spPr>
          <a:xfrm>
            <a:off x="816375" y="2986750"/>
            <a:ext cx="7308199" cy="1942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7"/>
          <p:cNvSpPr txBox="1"/>
          <p:nvPr>
            <p:ph idx="1" type="body"/>
          </p:nvPr>
        </p:nvSpPr>
        <p:spPr>
          <a:xfrm>
            <a:off x="2279225" y="1249300"/>
            <a:ext cx="6070800" cy="3002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8000">
                <a:latin typeface="Caveat"/>
                <a:ea typeface="Caveat"/>
                <a:cs typeface="Caveat"/>
                <a:sym typeface="Caveat"/>
              </a:rPr>
              <a:t>THANK YOU      </a:t>
            </a:r>
            <a:endParaRPr b="1" sz="3000">
              <a:latin typeface="Caveat"/>
              <a:ea typeface="Caveat"/>
              <a:cs typeface="Caveat"/>
              <a:sym typeface="Caveat"/>
            </a:endParaRPr>
          </a:p>
          <a:p>
            <a:pPr indent="0" lvl="0" marL="0" rtl="0" algn="l">
              <a:spcBef>
                <a:spcPts val="1200"/>
              </a:spcBef>
              <a:spcAft>
                <a:spcPts val="0"/>
              </a:spcAft>
              <a:buNone/>
            </a:pPr>
            <a:r>
              <a:t/>
            </a:r>
            <a:endParaRPr b="1" sz="3000">
              <a:latin typeface="Caveat"/>
              <a:ea typeface="Caveat"/>
              <a:cs typeface="Caveat"/>
              <a:sym typeface="Caveat"/>
            </a:endParaRPr>
          </a:p>
          <a:p>
            <a:pPr indent="0" lvl="0" marL="0" rtl="0" algn="l">
              <a:spcBef>
                <a:spcPts val="1200"/>
              </a:spcBef>
              <a:spcAft>
                <a:spcPts val="1200"/>
              </a:spcAft>
              <a:buNone/>
            </a:pPr>
            <a:r>
              <a:rPr b="1" lang="en-GB" sz="3000">
                <a:latin typeface="Caveat"/>
                <a:ea typeface="Caveat"/>
                <a:cs typeface="Caveat"/>
                <a:sym typeface="Caveat"/>
              </a:rPr>
              <a:t>QUESTIONS?</a:t>
            </a:r>
            <a:endParaRPr b="1" sz="3000">
              <a:latin typeface="Caveat"/>
              <a:ea typeface="Caveat"/>
              <a:cs typeface="Caveat"/>
              <a:sym typeface="Cave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5" name="Shape 135"/>
        <p:cNvGrpSpPr/>
        <p:nvPr/>
      </p:nvGrpSpPr>
      <p:grpSpPr>
        <a:xfrm>
          <a:off x="0" y="0"/>
          <a:ext cx="0" cy="0"/>
          <a:chOff x="0" y="0"/>
          <a:chExt cx="0" cy="0"/>
        </a:xfrm>
      </p:grpSpPr>
      <p:sp>
        <p:nvSpPr>
          <p:cNvPr id="136" name="Google Shape;136;p14"/>
          <p:cNvSpPr txBox="1"/>
          <p:nvPr>
            <p:ph type="title"/>
          </p:nvPr>
        </p:nvSpPr>
        <p:spPr>
          <a:xfrm>
            <a:off x="518700" y="306425"/>
            <a:ext cx="4053300" cy="5085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GB" sz="1566">
                <a:solidFill>
                  <a:srgbClr val="000000"/>
                </a:solidFill>
                <a:latin typeface="Arial"/>
                <a:ea typeface="Arial"/>
                <a:cs typeface="Arial"/>
                <a:sym typeface="Arial"/>
              </a:rPr>
              <a:t>User Actions to track </a:t>
            </a:r>
            <a:endParaRPr b="1" sz="1566">
              <a:solidFill>
                <a:schemeClr val="dk2"/>
              </a:solidFill>
            </a:endParaRPr>
          </a:p>
          <a:p>
            <a:pPr indent="0" lvl="0" marL="0" rtl="0" algn="ctr">
              <a:spcBef>
                <a:spcPts val="0"/>
              </a:spcBef>
              <a:spcAft>
                <a:spcPts val="0"/>
              </a:spcAft>
              <a:buNone/>
            </a:pPr>
            <a:r>
              <a:t/>
            </a:r>
            <a:endParaRPr b="0" sz="1788">
              <a:solidFill>
                <a:schemeClr val="dk2"/>
              </a:solidFill>
            </a:endParaRPr>
          </a:p>
          <a:p>
            <a:pPr indent="0" lvl="0" marL="0" rtl="0" algn="ctr">
              <a:spcBef>
                <a:spcPts val="0"/>
              </a:spcBef>
              <a:spcAft>
                <a:spcPts val="0"/>
              </a:spcAft>
              <a:buNone/>
            </a:pPr>
            <a:r>
              <a:t/>
            </a:r>
            <a:endParaRPr b="0" sz="1900">
              <a:solidFill>
                <a:schemeClr val="dk2"/>
              </a:solidFill>
            </a:endParaRPr>
          </a:p>
          <a:p>
            <a:pPr indent="0" lvl="0" marL="0" rtl="0" algn="l">
              <a:spcBef>
                <a:spcPts val="0"/>
              </a:spcBef>
              <a:spcAft>
                <a:spcPts val="0"/>
              </a:spcAft>
              <a:buNone/>
            </a:pPr>
            <a:r>
              <a:t/>
            </a:r>
            <a:endParaRPr sz="1900">
              <a:solidFill>
                <a:schemeClr val="dk2"/>
              </a:solidFill>
            </a:endParaRPr>
          </a:p>
        </p:txBody>
      </p:sp>
      <p:sp>
        <p:nvSpPr>
          <p:cNvPr id="137" name="Google Shape;137;p14"/>
          <p:cNvSpPr txBox="1"/>
          <p:nvPr>
            <p:ph idx="1" type="body"/>
          </p:nvPr>
        </p:nvSpPr>
        <p:spPr>
          <a:xfrm>
            <a:off x="468425" y="924300"/>
            <a:ext cx="4272900" cy="3636600"/>
          </a:xfrm>
          <a:prstGeom prst="rect">
            <a:avLst/>
          </a:prstGeom>
        </p:spPr>
        <p:txBody>
          <a:bodyPr anchorCtr="0" anchor="t" bIns="91425" lIns="91425" spcFirstLastPara="1" rIns="91425" wrap="square" tIns="91425">
            <a:noAutofit/>
          </a:bodyPr>
          <a:lstStyle/>
          <a:p>
            <a:pPr indent="-304800" lvl="0" marL="457200" rtl="0" algn="l">
              <a:lnSpc>
                <a:spcPct val="105000"/>
              </a:lnSpc>
              <a:spcBef>
                <a:spcPts val="0"/>
              </a:spcBef>
              <a:spcAft>
                <a:spcPts val="0"/>
              </a:spcAft>
              <a:buClr>
                <a:srgbClr val="1C1C1C"/>
              </a:buClr>
              <a:buSzPts val="1200"/>
              <a:buFont typeface="Arial"/>
              <a:buChar char="●"/>
            </a:pPr>
            <a:r>
              <a:rPr lang="en-GB" sz="1200">
                <a:solidFill>
                  <a:srgbClr val="1C1C1C"/>
                </a:solidFill>
              </a:rPr>
              <a:t>N</a:t>
            </a:r>
            <a:r>
              <a:rPr lang="en-GB" sz="1200">
                <a:solidFill>
                  <a:srgbClr val="1C1C1C"/>
                </a:solidFill>
              </a:rPr>
              <a:t>umber of search queries: keeping track of how many searches users conduct</a:t>
            </a:r>
            <a:endParaRPr sz="1200">
              <a:solidFill>
                <a:srgbClr val="1C1C1C"/>
              </a:solidFill>
            </a:endParaRPr>
          </a:p>
          <a:p>
            <a:pPr indent="0" lvl="0" marL="457200" rtl="0" algn="l">
              <a:lnSpc>
                <a:spcPct val="105000"/>
              </a:lnSpc>
              <a:spcBef>
                <a:spcPts val="600"/>
              </a:spcBef>
              <a:spcAft>
                <a:spcPts val="0"/>
              </a:spcAft>
              <a:buNone/>
            </a:pPr>
            <a:r>
              <a:t/>
            </a:r>
            <a:endParaRPr sz="1200">
              <a:solidFill>
                <a:srgbClr val="1C1C1C"/>
              </a:solidFill>
            </a:endParaRPr>
          </a:p>
          <a:p>
            <a:pPr indent="-304800" lvl="0" marL="457200" rtl="0" algn="l">
              <a:lnSpc>
                <a:spcPct val="105000"/>
              </a:lnSpc>
              <a:spcBef>
                <a:spcPts val="600"/>
              </a:spcBef>
              <a:spcAft>
                <a:spcPts val="0"/>
              </a:spcAft>
              <a:buClr>
                <a:srgbClr val="1C1C1C"/>
              </a:buClr>
              <a:buSzPts val="1200"/>
              <a:buFont typeface="Arial"/>
              <a:buChar char="●"/>
            </a:pPr>
            <a:r>
              <a:rPr lang="en-GB" sz="1200">
                <a:solidFill>
                  <a:srgbClr val="1C1C1C"/>
                </a:solidFill>
              </a:rPr>
              <a:t>"View Details" Clicks: </a:t>
            </a:r>
            <a:r>
              <a:rPr lang="en-GB" sz="1200">
                <a:solidFill>
                  <a:srgbClr val="1C1C1C"/>
                </a:solidFill>
              </a:rPr>
              <a:t>tracking how frequently users click on the "view details" button can help us know if right products are being retrieved</a:t>
            </a:r>
            <a:endParaRPr sz="1200">
              <a:solidFill>
                <a:srgbClr val="1C1C1C"/>
              </a:solidFill>
            </a:endParaRPr>
          </a:p>
          <a:p>
            <a:pPr indent="0" lvl="0" marL="457200" rtl="0" algn="l">
              <a:lnSpc>
                <a:spcPct val="105000"/>
              </a:lnSpc>
              <a:spcBef>
                <a:spcPts val="600"/>
              </a:spcBef>
              <a:spcAft>
                <a:spcPts val="0"/>
              </a:spcAft>
              <a:buNone/>
            </a:pPr>
            <a:r>
              <a:t/>
            </a:r>
            <a:endParaRPr sz="1200">
              <a:solidFill>
                <a:srgbClr val="F58220"/>
              </a:solidFill>
            </a:endParaRPr>
          </a:p>
          <a:p>
            <a:pPr indent="-304800" lvl="0" marL="457200" rtl="0" algn="l">
              <a:lnSpc>
                <a:spcPct val="105000"/>
              </a:lnSpc>
              <a:spcBef>
                <a:spcPts val="600"/>
              </a:spcBef>
              <a:spcAft>
                <a:spcPts val="0"/>
              </a:spcAft>
              <a:buClr>
                <a:srgbClr val="1C1C1C"/>
              </a:buClr>
              <a:buSzPts val="1200"/>
              <a:buFont typeface="Arial"/>
              <a:buChar char="●"/>
            </a:pPr>
            <a:r>
              <a:rPr lang="en-GB" sz="1200">
                <a:solidFill>
                  <a:srgbClr val="1C1C1C"/>
                </a:solidFill>
              </a:rPr>
              <a:t>Actions for "Add to List": </a:t>
            </a:r>
            <a:r>
              <a:rPr lang="en-GB" sz="1200">
                <a:solidFill>
                  <a:srgbClr val="1C1C1C"/>
                </a:solidFill>
              </a:rPr>
              <a:t>keeping track of how many items users add to their shopping lists</a:t>
            </a:r>
            <a:endParaRPr sz="1200">
              <a:solidFill>
                <a:srgbClr val="1C1C1C"/>
              </a:solidFill>
            </a:endParaRPr>
          </a:p>
          <a:p>
            <a:pPr indent="0" lvl="0" marL="457200" rtl="0" algn="l">
              <a:lnSpc>
                <a:spcPct val="105000"/>
              </a:lnSpc>
              <a:spcBef>
                <a:spcPts val="600"/>
              </a:spcBef>
              <a:spcAft>
                <a:spcPts val="0"/>
              </a:spcAft>
              <a:buNone/>
            </a:pPr>
            <a:r>
              <a:t/>
            </a:r>
            <a:endParaRPr sz="1200">
              <a:solidFill>
                <a:srgbClr val="1C1C1C"/>
              </a:solidFill>
            </a:endParaRPr>
          </a:p>
          <a:p>
            <a:pPr indent="-304800" lvl="0" marL="457200" rtl="0" algn="l">
              <a:lnSpc>
                <a:spcPct val="105000"/>
              </a:lnSpc>
              <a:spcBef>
                <a:spcPts val="600"/>
              </a:spcBef>
              <a:spcAft>
                <a:spcPts val="0"/>
              </a:spcAft>
              <a:buClr>
                <a:srgbClr val="1C1C1C"/>
              </a:buClr>
              <a:buSzPts val="1200"/>
              <a:buChar char="●"/>
            </a:pPr>
            <a:r>
              <a:rPr lang="en-GB" sz="1200">
                <a:solidFill>
                  <a:srgbClr val="1C1C1C"/>
                </a:solidFill>
              </a:rPr>
              <a:t>Shopping List Completion Rate: </a:t>
            </a:r>
            <a:r>
              <a:rPr lang="en-GB" sz="1200">
                <a:solidFill>
                  <a:srgbClr val="1C1C1C"/>
                </a:solidFill>
              </a:rPr>
              <a:t>measuring how often users complete their shopping lists (share or print)</a:t>
            </a:r>
            <a:endParaRPr sz="1200">
              <a:solidFill>
                <a:srgbClr val="1C1C1C"/>
              </a:solidFill>
            </a:endParaRPr>
          </a:p>
          <a:p>
            <a:pPr indent="0" lvl="0" marL="0" rtl="0" algn="l">
              <a:lnSpc>
                <a:spcPct val="105000"/>
              </a:lnSpc>
              <a:spcBef>
                <a:spcPts val="600"/>
              </a:spcBef>
              <a:spcAft>
                <a:spcPts val="600"/>
              </a:spcAft>
              <a:buSzPts val="1018"/>
              <a:buNone/>
            </a:pPr>
            <a:r>
              <a:t/>
            </a:r>
            <a:endParaRPr sz="1200">
              <a:solidFill>
                <a:srgbClr val="374151"/>
              </a:solidFill>
              <a:highlight>
                <a:srgbClr val="F7F7F8"/>
              </a:highlight>
            </a:endParaRPr>
          </a:p>
        </p:txBody>
      </p:sp>
      <p:sp>
        <p:nvSpPr>
          <p:cNvPr id="138" name="Google Shape;138;p14"/>
          <p:cNvSpPr txBox="1"/>
          <p:nvPr>
            <p:ph type="title"/>
          </p:nvPr>
        </p:nvSpPr>
        <p:spPr>
          <a:xfrm>
            <a:off x="4847100" y="306425"/>
            <a:ext cx="4053300" cy="332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GB" sz="1550">
                <a:solidFill>
                  <a:srgbClr val="000000"/>
                </a:solidFill>
                <a:latin typeface="Arial"/>
                <a:ea typeface="Arial"/>
                <a:cs typeface="Arial"/>
                <a:sym typeface="Arial"/>
              </a:rPr>
              <a:t>Metrics for reporting the feature performance</a:t>
            </a:r>
            <a:endParaRPr b="1" sz="1550">
              <a:solidFill>
                <a:srgbClr val="000000"/>
              </a:solidFill>
              <a:latin typeface="Arial"/>
              <a:ea typeface="Arial"/>
              <a:cs typeface="Arial"/>
              <a:sym typeface="Arial"/>
            </a:endParaRPr>
          </a:p>
          <a:p>
            <a:pPr indent="0" lvl="0" marL="0" rtl="0" algn="ctr">
              <a:spcBef>
                <a:spcPts val="0"/>
              </a:spcBef>
              <a:spcAft>
                <a:spcPts val="0"/>
              </a:spcAft>
              <a:buNone/>
            </a:pPr>
            <a:r>
              <a:t/>
            </a:r>
            <a:endParaRPr sz="1900">
              <a:solidFill>
                <a:schemeClr val="dk2"/>
              </a:solidFill>
            </a:endParaRPr>
          </a:p>
          <a:p>
            <a:pPr indent="0" lvl="0" marL="0" rtl="0" algn="l">
              <a:spcBef>
                <a:spcPts val="0"/>
              </a:spcBef>
              <a:spcAft>
                <a:spcPts val="0"/>
              </a:spcAft>
              <a:buNone/>
            </a:pPr>
            <a:r>
              <a:t/>
            </a:r>
            <a:endParaRPr sz="1900">
              <a:solidFill>
                <a:schemeClr val="dk2"/>
              </a:solidFill>
            </a:endParaRPr>
          </a:p>
          <a:p>
            <a:pPr indent="0" lvl="0" marL="0" rtl="0" algn="ctr">
              <a:spcBef>
                <a:spcPts val="0"/>
              </a:spcBef>
              <a:spcAft>
                <a:spcPts val="0"/>
              </a:spcAft>
              <a:buNone/>
            </a:pPr>
            <a:r>
              <a:t/>
            </a:r>
            <a:endParaRPr sz="1788">
              <a:solidFill>
                <a:schemeClr val="dk2"/>
              </a:solidFill>
            </a:endParaRPr>
          </a:p>
          <a:p>
            <a:pPr indent="0" lvl="0" marL="0" rtl="0" algn="ctr">
              <a:spcBef>
                <a:spcPts val="0"/>
              </a:spcBef>
              <a:spcAft>
                <a:spcPts val="0"/>
              </a:spcAft>
              <a:buNone/>
            </a:pPr>
            <a:r>
              <a:t/>
            </a:r>
            <a:endParaRPr b="0" sz="1900">
              <a:solidFill>
                <a:schemeClr val="dk2"/>
              </a:solidFill>
            </a:endParaRPr>
          </a:p>
          <a:p>
            <a:pPr indent="0" lvl="0" marL="0" rtl="0" algn="l">
              <a:spcBef>
                <a:spcPts val="0"/>
              </a:spcBef>
              <a:spcAft>
                <a:spcPts val="0"/>
              </a:spcAft>
              <a:buNone/>
            </a:pPr>
            <a:r>
              <a:t/>
            </a:r>
            <a:endParaRPr b="0" sz="1900">
              <a:solidFill>
                <a:schemeClr val="dk2"/>
              </a:solidFill>
            </a:endParaRPr>
          </a:p>
        </p:txBody>
      </p:sp>
      <p:sp>
        <p:nvSpPr>
          <p:cNvPr id="139" name="Google Shape;139;p14"/>
          <p:cNvSpPr txBox="1"/>
          <p:nvPr/>
        </p:nvSpPr>
        <p:spPr>
          <a:xfrm>
            <a:off x="4741325" y="924300"/>
            <a:ext cx="4053300" cy="35286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rgbClr val="1C1C1C"/>
              </a:buClr>
              <a:buSzPts val="1300"/>
              <a:buFont typeface="Calibri"/>
              <a:buChar char="●"/>
            </a:pPr>
            <a:r>
              <a:rPr lang="en-GB" sz="1200">
                <a:solidFill>
                  <a:srgbClr val="1C1C1C"/>
                </a:solidFill>
                <a:latin typeface="Calibri"/>
                <a:ea typeface="Calibri"/>
                <a:cs typeface="Calibri"/>
                <a:sym typeface="Calibri"/>
              </a:rPr>
              <a:t>Conversion Rate =  #</a:t>
            </a:r>
            <a:r>
              <a:rPr lang="en-GB" sz="1200">
                <a:solidFill>
                  <a:srgbClr val="1C1C1C"/>
                </a:solidFill>
                <a:latin typeface="Calibri"/>
                <a:ea typeface="Calibri"/>
                <a:cs typeface="Calibri"/>
                <a:sym typeface="Calibri"/>
              </a:rPr>
              <a:t> of users who completed the shopping list (purchased)</a:t>
            </a:r>
            <a:endParaRPr sz="1200">
              <a:solidFill>
                <a:srgbClr val="1C1C1C"/>
              </a:solidFill>
              <a:latin typeface="Calibri"/>
              <a:ea typeface="Calibri"/>
              <a:cs typeface="Calibri"/>
              <a:sym typeface="Calibri"/>
            </a:endParaRPr>
          </a:p>
          <a:p>
            <a:pPr indent="0" lvl="0" marL="457200" rtl="0" algn="l">
              <a:lnSpc>
                <a:spcPct val="115000"/>
              </a:lnSpc>
              <a:spcBef>
                <a:spcPts val="600"/>
              </a:spcBef>
              <a:spcAft>
                <a:spcPts val="0"/>
              </a:spcAft>
              <a:buNone/>
            </a:pPr>
            <a:r>
              <a:t/>
            </a:r>
            <a:endParaRPr sz="1200">
              <a:solidFill>
                <a:srgbClr val="1C1C1C"/>
              </a:solidFill>
              <a:latin typeface="Calibri"/>
              <a:ea typeface="Calibri"/>
              <a:cs typeface="Calibri"/>
              <a:sym typeface="Calibri"/>
            </a:endParaRPr>
          </a:p>
          <a:p>
            <a:pPr indent="-311150" lvl="0" marL="457200" rtl="0" algn="l">
              <a:lnSpc>
                <a:spcPct val="115000"/>
              </a:lnSpc>
              <a:spcBef>
                <a:spcPts val="600"/>
              </a:spcBef>
              <a:spcAft>
                <a:spcPts val="0"/>
              </a:spcAft>
              <a:buClr>
                <a:srgbClr val="1C1C1C"/>
              </a:buClr>
              <a:buSzPts val="1300"/>
              <a:buFont typeface="Calibri"/>
              <a:buChar char="●"/>
            </a:pPr>
            <a:r>
              <a:rPr lang="en-GB" sz="1200">
                <a:solidFill>
                  <a:srgbClr val="1C1C1C"/>
                </a:solidFill>
                <a:latin typeface="Calibri"/>
                <a:ea typeface="Calibri"/>
                <a:cs typeface="Calibri"/>
                <a:sym typeface="Calibri"/>
              </a:rPr>
              <a:t>A</a:t>
            </a:r>
            <a:r>
              <a:rPr lang="en-GB" sz="1200">
                <a:solidFill>
                  <a:srgbClr val="1C1C1C"/>
                </a:solidFill>
                <a:latin typeface="Calibri"/>
                <a:ea typeface="Calibri"/>
                <a:cs typeface="Calibri"/>
                <a:sym typeface="Calibri"/>
              </a:rPr>
              <a:t>verage items added to shopping list per user</a:t>
            </a:r>
            <a:endParaRPr sz="1200">
              <a:solidFill>
                <a:srgbClr val="1C1C1C"/>
              </a:solidFill>
              <a:latin typeface="Calibri"/>
              <a:ea typeface="Calibri"/>
              <a:cs typeface="Calibri"/>
              <a:sym typeface="Calibri"/>
            </a:endParaRPr>
          </a:p>
          <a:p>
            <a:pPr indent="0" lvl="0" marL="457200" rtl="0" algn="l">
              <a:lnSpc>
                <a:spcPct val="115000"/>
              </a:lnSpc>
              <a:spcBef>
                <a:spcPts val="600"/>
              </a:spcBef>
              <a:spcAft>
                <a:spcPts val="0"/>
              </a:spcAft>
              <a:buNone/>
            </a:pPr>
            <a:r>
              <a:t/>
            </a:r>
            <a:endParaRPr sz="1200">
              <a:solidFill>
                <a:srgbClr val="1C1C1C"/>
              </a:solidFill>
              <a:latin typeface="Calibri"/>
              <a:ea typeface="Calibri"/>
              <a:cs typeface="Calibri"/>
              <a:sym typeface="Calibri"/>
            </a:endParaRPr>
          </a:p>
          <a:p>
            <a:pPr indent="-311150" lvl="0" marL="457200" rtl="0" algn="l">
              <a:lnSpc>
                <a:spcPct val="115000"/>
              </a:lnSpc>
              <a:spcBef>
                <a:spcPts val="600"/>
              </a:spcBef>
              <a:spcAft>
                <a:spcPts val="0"/>
              </a:spcAft>
              <a:buClr>
                <a:srgbClr val="1C1C1C"/>
              </a:buClr>
              <a:buSzPts val="1300"/>
              <a:buFont typeface="Calibri"/>
              <a:buChar char="●"/>
            </a:pPr>
            <a:r>
              <a:rPr lang="en-GB" sz="1200">
                <a:solidFill>
                  <a:srgbClr val="1C1C1C"/>
                </a:solidFill>
                <a:latin typeface="Calibri"/>
                <a:ea typeface="Calibri"/>
                <a:cs typeface="Calibri"/>
                <a:sym typeface="Calibri"/>
              </a:rPr>
              <a:t>B</a:t>
            </a:r>
            <a:r>
              <a:rPr lang="en-GB" sz="1200">
                <a:solidFill>
                  <a:srgbClr val="1C1C1C"/>
                </a:solidFill>
                <a:latin typeface="Calibri"/>
                <a:ea typeface="Calibri"/>
                <a:cs typeface="Calibri"/>
                <a:sym typeface="Calibri"/>
              </a:rPr>
              <a:t>ounce rate from search results</a:t>
            </a:r>
            <a:endParaRPr sz="1200">
              <a:solidFill>
                <a:srgbClr val="1C1C1C"/>
              </a:solidFill>
              <a:latin typeface="Calibri"/>
              <a:ea typeface="Calibri"/>
              <a:cs typeface="Calibri"/>
              <a:sym typeface="Calibri"/>
            </a:endParaRPr>
          </a:p>
          <a:p>
            <a:pPr indent="0" lvl="0" marL="457200" rtl="0" algn="l">
              <a:lnSpc>
                <a:spcPct val="115000"/>
              </a:lnSpc>
              <a:spcBef>
                <a:spcPts val="600"/>
              </a:spcBef>
              <a:spcAft>
                <a:spcPts val="0"/>
              </a:spcAft>
              <a:buNone/>
            </a:pPr>
            <a:r>
              <a:t/>
            </a:r>
            <a:endParaRPr sz="1200">
              <a:solidFill>
                <a:srgbClr val="1C1C1C"/>
              </a:solidFill>
              <a:latin typeface="Calibri"/>
              <a:ea typeface="Calibri"/>
              <a:cs typeface="Calibri"/>
              <a:sym typeface="Calibri"/>
            </a:endParaRPr>
          </a:p>
          <a:p>
            <a:pPr indent="-304800" lvl="0" marL="457200" rtl="0" algn="l">
              <a:lnSpc>
                <a:spcPct val="115000"/>
              </a:lnSpc>
              <a:spcBef>
                <a:spcPts val="600"/>
              </a:spcBef>
              <a:spcAft>
                <a:spcPts val="0"/>
              </a:spcAft>
              <a:buClr>
                <a:srgbClr val="1C1C1C"/>
              </a:buClr>
              <a:buSzPts val="1200"/>
              <a:buFont typeface="Calibri"/>
              <a:buChar char="●"/>
            </a:pPr>
            <a:r>
              <a:rPr lang="en-GB" sz="1200">
                <a:solidFill>
                  <a:srgbClr val="1C1C1C"/>
                </a:solidFill>
                <a:latin typeface="Calibri"/>
                <a:ea typeface="Calibri"/>
                <a:cs typeface="Calibri"/>
                <a:sym typeface="Calibri"/>
              </a:rPr>
              <a:t>A</a:t>
            </a:r>
            <a:r>
              <a:rPr lang="en-GB" sz="1200">
                <a:solidFill>
                  <a:srgbClr val="1C1C1C"/>
                </a:solidFill>
                <a:latin typeface="Calibri"/>
                <a:ea typeface="Calibri"/>
                <a:cs typeface="Calibri"/>
                <a:sym typeface="Calibri"/>
              </a:rPr>
              <a:t>verage number of sessions users launched</a:t>
            </a:r>
            <a:endParaRPr sz="1200">
              <a:solidFill>
                <a:srgbClr val="1C1C1C"/>
              </a:solidFill>
              <a:latin typeface="Calibri"/>
              <a:ea typeface="Calibri"/>
              <a:cs typeface="Calibri"/>
              <a:sym typeface="Calibri"/>
            </a:endParaRPr>
          </a:p>
          <a:p>
            <a:pPr indent="0" lvl="0" marL="457200" rtl="0" algn="l">
              <a:lnSpc>
                <a:spcPct val="115000"/>
              </a:lnSpc>
              <a:spcBef>
                <a:spcPts val="600"/>
              </a:spcBef>
              <a:spcAft>
                <a:spcPts val="0"/>
              </a:spcAft>
              <a:buNone/>
            </a:pPr>
            <a:r>
              <a:t/>
            </a:r>
            <a:endParaRPr sz="1200">
              <a:solidFill>
                <a:srgbClr val="1C1C1C"/>
              </a:solidFill>
              <a:latin typeface="Calibri"/>
              <a:ea typeface="Calibri"/>
              <a:cs typeface="Calibri"/>
              <a:sym typeface="Calibri"/>
            </a:endParaRPr>
          </a:p>
          <a:p>
            <a:pPr indent="-304800" lvl="0" marL="457200" rtl="0" algn="l">
              <a:lnSpc>
                <a:spcPct val="115000"/>
              </a:lnSpc>
              <a:spcBef>
                <a:spcPts val="600"/>
              </a:spcBef>
              <a:spcAft>
                <a:spcPts val="0"/>
              </a:spcAft>
              <a:buClr>
                <a:srgbClr val="1C1C1C"/>
              </a:buClr>
              <a:buSzPts val="1200"/>
              <a:buFont typeface="Calibri"/>
              <a:buChar char="●"/>
            </a:pPr>
            <a:r>
              <a:rPr lang="en-GB" sz="1200">
                <a:solidFill>
                  <a:srgbClr val="1C1C1C"/>
                </a:solidFill>
                <a:latin typeface="Calibri"/>
                <a:ea typeface="Calibri"/>
                <a:cs typeface="Calibri"/>
                <a:sym typeface="Calibri"/>
              </a:rPr>
              <a:t>Average time spent on search results page</a:t>
            </a:r>
            <a:endParaRPr sz="1200">
              <a:solidFill>
                <a:srgbClr val="1C1C1C"/>
              </a:solidFill>
              <a:latin typeface="Calibri"/>
              <a:ea typeface="Calibri"/>
              <a:cs typeface="Calibri"/>
              <a:sym typeface="Calibri"/>
            </a:endParaRPr>
          </a:p>
          <a:p>
            <a:pPr indent="0" lvl="0" marL="457200" rtl="0" algn="l">
              <a:lnSpc>
                <a:spcPct val="115000"/>
              </a:lnSpc>
              <a:spcBef>
                <a:spcPts val="600"/>
              </a:spcBef>
              <a:spcAft>
                <a:spcPts val="0"/>
              </a:spcAft>
              <a:buNone/>
            </a:pPr>
            <a:r>
              <a:t/>
            </a:r>
            <a:endParaRPr sz="1200">
              <a:solidFill>
                <a:srgbClr val="1C1C1C"/>
              </a:solidFill>
              <a:latin typeface="Calibri"/>
              <a:ea typeface="Calibri"/>
              <a:cs typeface="Calibri"/>
              <a:sym typeface="Calibri"/>
            </a:endParaRPr>
          </a:p>
          <a:p>
            <a:pPr indent="-304800" lvl="0" marL="457200" rtl="0" algn="l">
              <a:lnSpc>
                <a:spcPct val="115000"/>
              </a:lnSpc>
              <a:spcBef>
                <a:spcPts val="600"/>
              </a:spcBef>
              <a:spcAft>
                <a:spcPts val="0"/>
              </a:spcAft>
              <a:buClr>
                <a:srgbClr val="1C1C1C"/>
              </a:buClr>
              <a:buSzPts val="1200"/>
              <a:buFont typeface="Calibri"/>
              <a:buChar char="●"/>
            </a:pPr>
            <a:r>
              <a:rPr lang="en-GB" sz="1200">
                <a:solidFill>
                  <a:srgbClr val="1C1C1C"/>
                </a:solidFill>
                <a:latin typeface="Calibri"/>
                <a:ea typeface="Calibri"/>
                <a:cs typeface="Calibri"/>
                <a:sym typeface="Calibri"/>
              </a:rPr>
              <a:t>Query reformulation rate</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3" name="Shape 143"/>
        <p:cNvGrpSpPr/>
        <p:nvPr/>
      </p:nvGrpSpPr>
      <p:grpSpPr>
        <a:xfrm>
          <a:off x="0" y="0"/>
          <a:ext cx="0" cy="0"/>
          <a:chOff x="0" y="0"/>
          <a:chExt cx="0" cy="0"/>
        </a:xfrm>
      </p:grpSpPr>
      <p:sp>
        <p:nvSpPr>
          <p:cNvPr id="144" name="Google Shape;144;p15"/>
          <p:cNvSpPr txBox="1"/>
          <p:nvPr>
            <p:ph type="title"/>
          </p:nvPr>
        </p:nvSpPr>
        <p:spPr>
          <a:xfrm>
            <a:off x="857200" y="399450"/>
            <a:ext cx="3619500" cy="764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GB" sz="1566">
                <a:solidFill>
                  <a:srgbClr val="000000"/>
                </a:solidFill>
                <a:latin typeface="Arial"/>
                <a:ea typeface="Arial"/>
                <a:cs typeface="Arial"/>
                <a:sym typeface="Arial"/>
              </a:rPr>
              <a:t>Determining feature success</a:t>
            </a:r>
            <a:endParaRPr b="1" sz="1566">
              <a:solidFill>
                <a:srgbClr val="000000"/>
              </a:solidFill>
              <a:latin typeface="Arial"/>
              <a:ea typeface="Arial"/>
              <a:cs typeface="Arial"/>
              <a:sym typeface="Arial"/>
            </a:endParaRPr>
          </a:p>
          <a:p>
            <a:pPr indent="0" lvl="0" marL="0" rtl="0" algn="l">
              <a:spcBef>
                <a:spcPts val="0"/>
              </a:spcBef>
              <a:spcAft>
                <a:spcPts val="0"/>
              </a:spcAft>
              <a:buNone/>
            </a:pPr>
            <a:r>
              <a:t/>
            </a:r>
            <a:endParaRPr sz="1900">
              <a:solidFill>
                <a:schemeClr val="dk2"/>
              </a:solidFill>
            </a:endParaRPr>
          </a:p>
          <a:p>
            <a:pPr indent="0" lvl="0" marL="0" rtl="0" algn="ctr">
              <a:spcBef>
                <a:spcPts val="0"/>
              </a:spcBef>
              <a:spcAft>
                <a:spcPts val="0"/>
              </a:spcAft>
              <a:buNone/>
            </a:pPr>
            <a:r>
              <a:t/>
            </a:r>
            <a:endParaRPr sz="1900">
              <a:solidFill>
                <a:schemeClr val="dk2"/>
              </a:solidFill>
            </a:endParaRPr>
          </a:p>
          <a:p>
            <a:pPr indent="0" lvl="0" marL="0" rtl="0" algn="ctr">
              <a:spcBef>
                <a:spcPts val="0"/>
              </a:spcBef>
              <a:spcAft>
                <a:spcPts val="0"/>
              </a:spcAft>
              <a:buNone/>
            </a:pPr>
            <a:r>
              <a:t/>
            </a:r>
            <a:endParaRPr b="0" sz="1788">
              <a:solidFill>
                <a:schemeClr val="dk2"/>
              </a:solidFill>
            </a:endParaRPr>
          </a:p>
          <a:p>
            <a:pPr indent="0" lvl="0" marL="0" rtl="0" algn="ctr">
              <a:spcBef>
                <a:spcPts val="0"/>
              </a:spcBef>
              <a:spcAft>
                <a:spcPts val="0"/>
              </a:spcAft>
              <a:buNone/>
            </a:pPr>
            <a:r>
              <a:t/>
            </a:r>
            <a:endParaRPr b="0" sz="1900">
              <a:solidFill>
                <a:schemeClr val="dk2"/>
              </a:solidFill>
            </a:endParaRPr>
          </a:p>
          <a:p>
            <a:pPr indent="0" lvl="0" marL="0" rtl="0" algn="l">
              <a:spcBef>
                <a:spcPts val="0"/>
              </a:spcBef>
              <a:spcAft>
                <a:spcPts val="0"/>
              </a:spcAft>
              <a:buNone/>
            </a:pPr>
            <a:r>
              <a:t/>
            </a:r>
            <a:endParaRPr b="0" sz="1900">
              <a:solidFill>
                <a:schemeClr val="dk2"/>
              </a:solidFill>
            </a:endParaRPr>
          </a:p>
        </p:txBody>
      </p:sp>
      <p:sp>
        <p:nvSpPr>
          <p:cNvPr id="145" name="Google Shape;145;p15"/>
          <p:cNvSpPr txBox="1"/>
          <p:nvPr>
            <p:ph idx="1" type="body"/>
          </p:nvPr>
        </p:nvSpPr>
        <p:spPr>
          <a:xfrm>
            <a:off x="513250" y="958700"/>
            <a:ext cx="4206900" cy="33108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t/>
            </a:r>
            <a:endParaRPr sz="4800">
              <a:solidFill>
                <a:srgbClr val="1C1C1C"/>
              </a:solidFill>
            </a:endParaRPr>
          </a:p>
          <a:p>
            <a:pPr indent="-304800" lvl="0" marL="457200" rtl="0" algn="l">
              <a:spcBef>
                <a:spcPts val="600"/>
              </a:spcBef>
              <a:spcAft>
                <a:spcPts val="0"/>
              </a:spcAft>
              <a:buClr>
                <a:srgbClr val="1C1C1C"/>
              </a:buClr>
              <a:buSzPct val="100000"/>
              <a:buChar char="●"/>
            </a:pPr>
            <a:r>
              <a:rPr lang="en-GB" sz="4800">
                <a:solidFill>
                  <a:srgbClr val="1C1C1C"/>
                </a:solidFill>
              </a:rPr>
              <a:t>Monitor </a:t>
            </a:r>
            <a:r>
              <a:rPr lang="en-GB" sz="4800">
                <a:solidFill>
                  <a:srgbClr val="1C1C1C"/>
                </a:solidFill>
              </a:rPr>
              <a:t>search response times and performance, ensuring that searches are fast and reliable (no-results queries)</a:t>
            </a:r>
            <a:endParaRPr sz="4800">
              <a:solidFill>
                <a:srgbClr val="1C1C1C"/>
              </a:solidFill>
            </a:endParaRPr>
          </a:p>
          <a:p>
            <a:pPr indent="0" lvl="0" marL="457200" rtl="0" algn="l">
              <a:spcBef>
                <a:spcPts val="600"/>
              </a:spcBef>
              <a:spcAft>
                <a:spcPts val="0"/>
              </a:spcAft>
              <a:buNone/>
            </a:pPr>
            <a:r>
              <a:t/>
            </a:r>
            <a:endParaRPr sz="4800">
              <a:solidFill>
                <a:srgbClr val="1C1C1C"/>
              </a:solidFill>
            </a:endParaRPr>
          </a:p>
          <a:p>
            <a:pPr indent="-304800" lvl="0" marL="457200" rtl="0" algn="l">
              <a:spcBef>
                <a:spcPts val="600"/>
              </a:spcBef>
              <a:spcAft>
                <a:spcPts val="0"/>
              </a:spcAft>
              <a:buClr>
                <a:srgbClr val="1C1C1C"/>
              </a:buClr>
              <a:buSzPct val="100000"/>
              <a:buChar char="●"/>
            </a:pPr>
            <a:r>
              <a:rPr lang="en-GB" sz="4800">
                <a:solidFill>
                  <a:srgbClr val="1C1C1C"/>
                </a:solidFill>
              </a:rPr>
              <a:t>Analyzing how user engagement with the search feature evolves over time (like weekly ,mom)</a:t>
            </a:r>
            <a:endParaRPr sz="4800">
              <a:solidFill>
                <a:srgbClr val="1C1C1C"/>
              </a:solidFill>
            </a:endParaRPr>
          </a:p>
          <a:p>
            <a:pPr indent="0" lvl="0" marL="457200" rtl="0" algn="l">
              <a:spcBef>
                <a:spcPts val="600"/>
              </a:spcBef>
              <a:spcAft>
                <a:spcPts val="0"/>
              </a:spcAft>
              <a:buNone/>
            </a:pPr>
            <a:r>
              <a:t/>
            </a:r>
            <a:endParaRPr sz="4800">
              <a:solidFill>
                <a:srgbClr val="1C1C1C"/>
              </a:solidFill>
            </a:endParaRPr>
          </a:p>
          <a:p>
            <a:pPr indent="-304800" lvl="0" marL="457200" rtl="0" algn="l">
              <a:spcBef>
                <a:spcPts val="600"/>
              </a:spcBef>
              <a:spcAft>
                <a:spcPts val="0"/>
              </a:spcAft>
              <a:buClr>
                <a:srgbClr val="1C1C1C"/>
              </a:buClr>
              <a:buSzPct val="100000"/>
              <a:buChar char="●"/>
            </a:pPr>
            <a:r>
              <a:rPr lang="en-GB" sz="4800">
                <a:solidFill>
                  <a:srgbClr val="1C1C1C"/>
                </a:solidFill>
              </a:rPr>
              <a:t>P</a:t>
            </a:r>
            <a:r>
              <a:rPr lang="en-GB" sz="4800">
                <a:solidFill>
                  <a:srgbClr val="1C1C1C"/>
                </a:solidFill>
              </a:rPr>
              <a:t>erform test vs control analysis for metrics like  conversion rate ,time spent, launched sessions etc </a:t>
            </a:r>
            <a:endParaRPr sz="4800">
              <a:solidFill>
                <a:srgbClr val="1C1C1C"/>
              </a:solidFill>
            </a:endParaRPr>
          </a:p>
          <a:p>
            <a:pPr indent="0" lvl="0" marL="457200" rtl="0" algn="l">
              <a:spcBef>
                <a:spcPts val="600"/>
              </a:spcBef>
              <a:spcAft>
                <a:spcPts val="0"/>
              </a:spcAft>
              <a:buNone/>
            </a:pPr>
            <a:r>
              <a:t/>
            </a:r>
            <a:endParaRPr sz="4800">
              <a:solidFill>
                <a:srgbClr val="1C1C1C"/>
              </a:solidFill>
            </a:endParaRPr>
          </a:p>
          <a:p>
            <a:pPr indent="-304800" lvl="0" marL="457200" rtl="0" algn="l">
              <a:spcBef>
                <a:spcPts val="600"/>
              </a:spcBef>
              <a:spcAft>
                <a:spcPts val="0"/>
              </a:spcAft>
              <a:buClr>
                <a:srgbClr val="1C1C1C"/>
              </a:buClr>
              <a:buSzPct val="100000"/>
              <a:buChar char="●"/>
            </a:pPr>
            <a:r>
              <a:rPr lang="en-GB" sz="4800">
                <a:solidFill>
                  <a:srgbClr val="1C1C1C"/>
                </a:solidFill>
              </a:rPr>
              <a:t>G</a:t>
            </a:r>
            <a:r>
              <a:rPr lang="en-GB" sz="4800">
                <a:solidFill>
                  <a:srgbClr val="1C1C1C"/>
                </a:solidFill>
              </a:rPr>
              <a:t>ather user feedback and ratings to gauge satisfaction with the search feature</a:t>
            </a:r>
            <a:endParaRPr sz="4800">
              <a:solidFill>
                <a:srgbClr val="1C1C1C"/>
              </a:solidFill>
            </a:endParaRPr>
          </a:p>
          <a:p>
            <a:pPr indent="0" lvl="0" marL="457200" rtl="0" algn="l">
              <a:spcBef>
                <a:spcPts val="600"/>
              </a:spcBef>
              <a:spcAft>
                <a:spcPts val="0"/>
              </a:spcAft>
              <a:buNone/>
            </a:pPr>
            <a:r>
              <a:t/>
            </a:r>
            <a:endParaRPr sz="8400">
              <a:solidFill>
                <a:srgbClr val="1C1C1C"/>
              </a:solidFill>
            </a:endParaRPr>
          </a:p>
          <a:p>
            <a:pPr indent="0" lvl="0" marL="457200" rtl="0" algn="l">
              <a:spcBef>
                <a:spcPts val="600"/>
              </a:spcBef>
              <a:spcAft>
                <a:spcPts val="0"/>
              </a:spcAft>
              <a:buNone/>
            </a:pPr>
            <a:r>
              <a:t/>
            </a:r>
            <a:endParaRPr sz="2000">
              <a:solidFill>
                <a:srgbClr val="1C1C1C"/>
              </a:solidFill>
              <a:latin typeface="Arial"/>
              <a:ea typeface="Arial"/>
              <a:cs typeface="Arial"/>
              <a:sym typeface="Arial"/>
            </a:endParaRPr>
          </a:p>
          <a:p>
            <a:pPr indent="0" lvl="0" marL="457200" rtl="0" algn="l">
              <a:spcBef>
                <a:spcPts val="600"/>
              </a:spcBef>
              <a:spcAft>
                <a:spcPts val="0"/>
              </a:spcAft>
              <a:buNone/>
            </a:pPr>
            <a:r>
              <a:t/>
            </a:r>
            <a:endParaRPr sz="5200">
              <a:solidFill>
                <a:srgbClr val="374151"/>
              </a:solidFill>
              <a:highlight>
                <a:srgbClr val="F7F7F8"/>
              </a:highlight>
              <a:latin typeface="Roboto"/>
              <a:ea typeface="Roboto"/>
              <a:cs typeface="Roboto"/>
              <a:sym typeface="Roboto"/>
            </a:endParaRPr>
          </a:p>
          <a:p>
            <a:pPr indent="0" lvl="0" marL="457200" rtl="0" algn="l">
              <a:spcBef>
                <a:spcPts val="600"/>
              </a:spcBef>
              <a:spcAft>
                <a:spcPts val="0"/>
              </a:spcAft>
              <a:buNone/>
            </a:pPr>
            <a:r>
              <a:t/>
            </a:r>
            <a:endParaRPr sz="1200">
              <a:solidFill>
                <a:srgbClr val="1C1C1C"/>
              </a:solidFill>
            </a:endParaRPr>
          </a:p>
          <a:p>
            <a:pPr indent="0" lvl="0" marL="457200" rtl="0" algn="l">
              <a:spcBef>
                <a:spcPts val="600"/>
              </a:spcBef>
              <a:spcAft>
                <a:spcPts val="0"/>
              </a:spcAft>
              <a:buNone/>
            </a:pPr>
            <a:r>
              <a:t/>
            </a:r>
            <a:endParaRPr sz="3055">
              <a:solidFill>
                <a:srgbClr val="1C1C1C"/>
              </a:solidFill>
            </a:endParaRPr>
          </a:p>
          <a:p>
            <a:pPr indent="0" lvl="0" marL="457200" rtl="0" algn="l">
              <a:spcBef>
                <a:spcPts val="600"/>
              </a:spcBef>
              <a:spcAft>
                <a:spcPts val="0"/>
              </a:spcAft>
              <a:buNone/>
            </a:pPr>
            <a:r>
              <a:t/>
            </a:r>
            <a:endParaRPr>
              <a:solidFill>
                <a:srgbClr val="1C1C1C"/>
              </a:solidFill>
            </a:endParaRPr>
          </a:p>
          <a:p>
            <a:pPr indent="0" lvl="0" marL="0" rtl="0" algn="l">
              <a:spcBef>
                <a:spcPts val="600"/>
              </a:spcBef>
              <a:spcAft>
                <a:spcPts val="1200"/>
              </a:spcAft>
              <a:buNone/>
            </a:pPr>
            <a:r>
              <a:t/>
            </a:r>
            <a:endParaRPr>
              <a:solidFill>
                <a:srgbClr val="374151"/>
              </a:solidFill>
              <a:highlight>
                <a:srgbClr val="F7F7F8"/>
              </a:highlight>
            </a:endParaRPr>
          </a:p>
        </p:txBody>
      </p:sp>
      <p:sp>
        <p:nvSpPr>
          <p:cNvPr id="146" name="Google Shape;146;p15"/>
          <p:cNvSpPr txBox="1"/>
          <p:nvPr/>
        </p:nvSpPr>
        <p:spPr>
          <a:xfrm>
            <a:off x="5132900" y="445150"/>
            <a:ext cx="33867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t>Additional Data Insights</a:t>
            </a:r>
            <a:r>
              <a:rPr lang="en-GB" sz="1700"/>
              <a:t> </a:t>
            </a:r>
            <a:endParaRPr/>
          </a:p>
        </p:txBody>
      </p:sp>
      <p:sp>
        <p:nvSpPr>
          <p:cNvPr id="147" name="Google Shape;147;p15"/>
          <p:cNvSpPr txBox="1"/>
          <p:nvPr/>
        </p:nvSpPr>
        <p:spPr>
          <a:xfrm>
            <a:off x="4675300" y="853725"/>
            <a:ext cx="4206900" cy="276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t/>
            </a:r>
            <a:endParaRPr sz="1200">
              <a:solidFill>
                <a:srgbClr val="1C1C1C"/>
              </a:solidFill>
              <a:latin typeface="Calibri"/>
              <a:ea typeface="Calibri"/>
              <a:cs typeface="Calibri"/>
              <a:sym typeface="Calibri"/>
            </a:endParaRPr>
          </a:p>
          <a:p>
            <a:pPr indent="-304800" lvl="0" marL="457200" rtl="0" algn="l">
              <a:lnSpc>
                <a:spcPct val="115000"/>
              </a:lnSpc>
              <a:spcBef>
                <a:spcPts val="1200"/>
              </a:spcBef>
              <a:spcAft>
                <a:spcPts val="0"/>
              </a:spcAft>
              <a:buClr>
                <a:srgbClr val="1C1C1C"/>
              </a:buClr>
              <a:buSzPts val="1200"/>
              <a:buFont typeface="Calibri"/>
              <a:buChar char="●"/>
            </a:pPr>
            <a:r>
              <a:rPr lang="en-GB" sz="1200">
                <a:solidFill>
                  <a:srgbClr val="1C1C1C"/>
                </a:solidFill>
                <a:latin typeface="Calibri"/>
                <a:ea typeface="Calibri"/>
                <a:cs typeface="Calibri"/>
                <a:sym typeface="Calibri"/>
              </a:rPr>
              <a:t>User Journey Analysis: Examine the user journey leading up to and following a search (add to cart)</a:t>
            </a:r>
            <a:endParaRPr sz="1200">
              <a:solidFill>
                <a:srgbClr val="1C1C1C"/>
              </a:solidFill>
              <a:latin typeface="Calibri"/>
              <a:ea typeface="Calibri"/>
              <a:cs typeface="Calibri"/>
              <a:sym typeface="Calibri"/>
            </a:endParaRPr>
          </a:p>
          <a:p>
            <a:pPr indent="0" lvl="0" marL="457200" rtl="0" algn="l">
              <a:lnSpc>
                <a:spcPct val="115000"/>
              </a:lnSpc>
              <a:spcBef>
                <a:spcPts val="1200"/>
              </a:spcBef>
              <a:spcAft>
                <a:spcPts val="0"/>
              </a:spcAft>
              <a:buNone/>
            </a:pPr>
            <a:r>
              <a:t/>
            </a:r>
            <a:endParaRPr sz="1200">
              <a:solidFill>
                <a:srgbClr val="1C1C1C"/>
              </a:solidFill>
              <a:latin typeface="Calibri"/>
              <a:ea typeface="Calibri"/>
              <a:cs typeface="Calibri"/>
              <a:sym typeface="Calibri"/>
            </a:endParaRPr>
          </a:p>
          <a:p>
            <a:pPr indent="-304800" lvl="0" marL="457200" rtl="0" algn="l">
              <a:lnSpc>
                <a:spcPct val="115000"/>
              </a:lnSpc>
              <a:spcBef>
                <a:spcPts val="1200"/>
              </a:spcBef>
              <a:spcAft>
                <a:spcPts val="0"/>
              </a:spcAft>
              <a:buClr>
                <a:srgbClr val="1C1C1C"/>
              </a:buClr>
              <a:buSzPts val="1200"/>
              <a:buFont typeface="Calibri"/>
              <a:buChar char="●"/>
            </a:pPr>
            <a:r>
              <a:rPr lang="en-GB" sz="1200">
                <a:solidFill>
                  <a:srgbClr val="1C1C1C"/>
                </a:solidFill>
                <a:latin typeface="Calibri"/>
                <a:ea typeface="Calibri"/>
                <a:cs typeface="Calibri"/>
                <a:sym typeface="Calibri"/>
              </a:rPr>
              <a:t>Training the search algorithm with synonyms,contextual words etc</a:t>
            </a:r>
            <a:endParaRPr sz="1200">
              <a:solidFill>
                <a:srgbClr val="1C1C1C"/>
              </a:solidFill>
              <a:latin typeface="Calibri"/>
              <a:ea typeface="Calibri"/>
              <a:cs typeface="Calibri"/>
              <a:sym typeface="Calibri"/>
            </a:endParaRPr>
          </a:p>
          <a:p>
            <a:pPr indent="0" lvl="0" marL="457200" rtl="0" algn="l">
              <a:lnSpc>
                <a:spcPct val="115000"/>
              </a:lnSpc>
              <a:spcBef>
                <a:spcPts val="600"/>
              </a:spcBef>
              <a:spcAft>
                <a:spcPts val="0"/>
              </a:spcAft>
              <a:buNone/>
            </a:pPr>
            <a:r>
              <a:t/>
            </a:r>
            <a:endParaRPr sz="1200">
              <a:solidFill>
                <a:srgbClr val="1C1C1C"/>
              </a:solidFill>
              <a:latin typeface="Calibri"/>
              <a:ea typeface="Calibri"/>
              <a:cs typeface="Calibri"/>
              <a:sym typeface="Calibri"/>
            </a:endParaRPr>
          </a:p>
          <a:p>
            <a:pPr indent="-304800" lvl="0" marL="457200" rtl="0" algn="l">
              <a:lnSpc>
                <a:spcPct val="115000"/>
              </a:lnSpc>
              <a:spcBef>
                <a:spcPts val="1200"/>
              </a:spcBef>
              <a:spcAft>
                <a:spcPts val="0"/>
              </a:spcAft>
              <a:buClr>
                <a:srgbClr val="1C1C1C"/>
              </a:buClr>
              <a:buSzPts val="1200"/>
              <a:buFont typeface="Calibri"/>
              <a:buChar char="●"/>
            </a:pPr>
            <a:r>
              <a:rPr lang="en-GB" sz="1200">
                <a:solidFill>
                  <a:srgbClr val="1C1C1C"/>
                </a:solidFill>
                <a:latin typeface="Calibri"/>
                <a:ea typeface="Calibri"/>
                <a:cs typeface="Calibri"/>
                <a:sym typeface="Calibri"/>
              </a:rPr>
              <a:t>Positioning the relevant flyer page alongside the retrieved product</a:t>
            </a:r>
            <a:endParaRPr sz="1200">
              <a:solidFill>
                <a:srgbClr val="1C1C1C"/>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53" name="Google Shape;153;p16"/>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4" name="Google Shape;154;p16"/>
          <p:cNvPicPr preferRelativeResize="0"/>
          <p:nvPr/>
        </p:nvPicPr>
        <p:blipFill>
          <a:blip r:embed="rId3">
            <a:alphaModFix/>
          </a:blip>
          <a:stretch>
            <a:fillRect/>
          </a:stretch>
        </p:blipFill>
        <p:spPr>
          <a:xfrm>
            <a:off x="100425" y="223950"/>
            <a:ext cx="8783076" cy="4626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60" name="Google Shape;160;p1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1" name="Google Shape;161;p17"/>
          <p:cNvPicPr preferRelativeResize="0"/>
          <p:nvPr/>
        </p:nvPicPr>
        <p:blipFill>
          <a:blip r:embed="rId3">
            <a:alphaModFix/>
          </a:blip>
          <a:stretch>
            <a:fillRect/>
          </a:stretch>
        </p:blipFill>
        <p:spPr>
          <a:xfrm>
            <a:off x="339800" y="301200"/>
            <a:ext cx="8651799" cy="4564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8"/>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67" name="Google Shape;167;p18"/>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8" name="Google Shape;168;p18"/>
          <p:cNvPicPr preferRelativeResize="0"/>
          <p:nvPr/>
        </p:nvPicPr>
        <p:blipFill rotWithShape="1">
          <a:blip r:embed="rId3">
            <a:alphaModFix/>
          </a:blip>
          <a:srcRect b="0" l="0" r="0" t="0"/>
          <a:stretch/>
        </p:blipFill>
        <p:spPr>
          <a:xfrm>
            <a:off x="463374" y="267450"/>
            <a:ext cx="8369701" cy="4677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2" name="Shape 172"/>
        <p:cNvGrpSpPr/>
        <p:nvPr/>
      </p:nvGrpSpPr>
      <p:grpSpPr>
        <a:xfrm>
          <a:off x="0" y="0"/>
          <a:ext cx="0" cy="0"/>
          <a:chOff x="0" y="0"/>
          <a:chExt cx="0" cy="0"/>
        </a:xfrm>
      </p:grpSpPr>
      <p:sp>
        <p:nvSpPr>
          <p:cNvPr id="173" name="Google Shape;173;p19"/>
          <p:cNvSpPr txBox="1"/>
          <p:nvPr>
            <p:ph type="title"/>
          </p:nvPr>
        </p:nvSpPr>
        <p:spPr>
          <a:xfrm>
            <a:off x="602700" y="-277400"/>
            <a:ext cx="7938600" cy="7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1700">
              <a:solidFill>
                <a:schemeClr val="dk2"/>
              </a:solidFill>
              <a:latin typeface="Arial"/>
              <a:ea typeface="Arial"/>
              <a:cs typeface="Arial"/>
              <a:sym typeface="Arial"/>
            </a:endParaRPr>
          </a:p>
          <a:p>
            <a:pPr indent="0" lvl="0" marL="0" rtl="0" algn="ctr">
              <a:spcBef>
                <a:spcPts val="0"/>
              </a:spcBef>
              <a:spcAft>
                <a:spcPts val="0"/>
              </a:spcAft>
              <a:buNone/>
            </a:pPr>
            <a:r>
              <a:t/>
            </a:r>
            <a:endParaRPr sz="1700">
              <a:solidFill>
                <a:schemeClr val="dk2"/>
              </a:solidFill>
              <a:latin typeface="Arial"/>
              <a:ea typeface="Arial"/>
              <a:cs typeface="Arial"/>
              <a:sym typeface="Arial"/>
            </a:endParaRPr>
          </a:p>
          <a:p>
            <a:pPr indent="0" lvl="0" marL="0" rtl="0" algn="ctr">
              <a:spcBef>
                <a:spcPts val="0"/>
              </a:spcBef>
              <a:spcAft>
                <a:spcPts val="0"/>
              </a:spcAft>
              <a:buNone/>
            </a:pPr>
            <a:r>
              <a:t/>
            </a:r>
            <a:endParaRPr sz="1700">
              <a:solidFill>
                <a:schemeClr val="dk2"/>
              </a:solidFill>
              <a:latin typeface="Arial"/>
              <a:ea typeface="Arial"/>
              <a:cs typeface="Arial"/>
              <a:sym typeface="Arial"/>
            </a:endParaRPr>
          </a:p>
          <a:p>
            <a:pPr indent="0" lvl="0" marL="0" rtl="0" algn="l">
              <a:spcBef>
                <a:spcPts val="0"/>
              </a:spcBef>
              <a:spcAft>
                <a:spcPts val="0"/>
              </a:spcAft>
              <a:buNone/>
            </a:pPr>
            <a:r>
              <a:t/>
            </a:r>
            <a:endParaRPr sz="1700">
              <a:solidFill>
                <a:schemeClr val="dk2"/>
              </a:solidFill>
              <a:latin typeface="Arial"/>
              <a:ea typeface="Arial"/>
              <a:cs typeface="Arial"/>
              <a:sym typeface="Arial"/>
            </a:endParaRPr>
          </a:p>
        </p:txBody>
      </p:sp>
      <p:sp>
        <p:nvSpPr>
          <p:cNvPr id="174" name="Google Shape;174;p19"/>
          <p:cNvSpPr txBox="1"/>
          <p:nvPr>
            <p:ph idx="1" type="body"/>
          </p:nvPr>
        </p:nvSpPr>
        <p:spPr>
          <a:xfrm>
            <a:off x="927850" y="1217550"/>
            <a:ext cx="7698600" cy="3636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200">
              <a:solidFill>
                <a:srgbClr val="1C1C1C"/>
              </a:solidFill>
            </a:endParaRPr>
          </a:p>
          <a:p>
            <a:pPr indent="0" lvl="0" marL="457200" rtl="0" algn="l">
              <a:spcBef>
                <a:spcPts val="600"/>
              </a:spcBef>
              <a:spcAft>
                <a:spcPts val="0"/>
              </a:spcAft>
              <a:buNone/>
            </a:pPr>
            <a:r>
              <a:t/>
            </a:r>
            <a:endParaRPr sz="1200">
              <a:solidFill>
                <a:srgbClr val="1C1C1C"/>
              </a:solidFill>
            </a:endParaRPr>
          </a:p>
          <a:p>
            <a:pPr indent="0" lvl="0" marL="457200" rtl="0" algn="l">
              <a:spcBef>
                <a:spcPts val="600"/>
              </a:spcBef>
              <a:spcAft>
                <a:spcPts val="0"/>
              </a:spcAft>
              <a:buNone/>
            </a:pPr>
            <a:r>
              <a:t/>
            </a:r>
            <a:endParaRPr sz="1200">
              <a:solidFill>
                <a:srgbClr val="1C1C1C"/>
              </a:solidFill>
            </a:endParaRPr>
          </a:p>
          <a:p>
            <a:pPr indent="0" lvl="0" marL="457200" rtl="0" algn="l">
              <a:spcBef>
                <a:spcPts val="600"/>
              </a:spcBef>
              <a:spcAft>
                <a:spcPts val="0"/>
              </a:spcAft>
              <a:buNone/>
            </a:pPr>
            <a:r>
              <a:t/>
            </a:r>
            <a:endParaRPr sz="1200">
              <a:solidFill>
                <a:srgbClr val="1C1C1C"/>
              </a:solidFill>
            </a:endParaRPr>
          </a:p>
          <a:p>
            <a:pPr indent="0" lvl="0" marL="457200" rtl="0" algn="l">
              <a:spcBef>
                <a:spcPts val="600"/>
              </a:spcBef>
              <a:spcAft>
                <a:spcPts val="0"/>
              </a:spcAft>
              <a:buNone/>
            </a:pPr>
            <a:r>
              <a:t/>
            </a:r>
            <a:endParaRPr sz="1200">
              <a:solidFill>
                <a:srgbClr val="1C1C1C"/>
              </a:solidFill>
            </a:endParaRPr>
          </a:p>
          <a:p>
            <a:pPr indent="0" lvl="0" marL="457200" rtl="0" algn="l">
              <a:spcBef>
                <a:spcPts val="600"/>
              </a:spcBef>
              <a:spcAft>
                <a:spcPts val="0"/>
              </a:spcAft>
              <a:buNone/>
            </a:pPr>
            <a:r>
              <a:t/>
            </a:r>
            <a:endParaRPr sz="1200">
              <a:solidFill>
                <a:srgbClr val="1C1C1C"/>
              </a:solidFill>
            </a:endParaRPr>
          </a:p>
          <a:p>
            <a:pPr indent="0" lvl="0" marL="0" rtl="0" algn="l">
              <a:spcBef>
                <a:spcPts val="600"/>
              </a:spcBef>
              <a:spcAft>
                <a:spcPts val="1200"/>
              </a:spcAft>
              <a:buNone/>
            </a:pPr>
            <a:r>
              <a:t/>
            </a:r>
            <a:endParaRPr sz="1200">
              <a:solidFill>
                <a:srgbClr val="374151"/>
              </a:solidFill>
              <a:highlight>
                <a:srgbClr val="F7F7F8"/>
              </a:highlight>
            </a:endParaRPr>
          </a:p>
        </p:txBody>
      </p:sp>
      <p:pic>
        <p:nvPicPr>
          <p:cNvPr id="175" name="Google Shape;175;p19"/>
          <p:cNvPicPr preferRelativeResize="0"/>
          <p:nvPr/>
        </p:nvPicPr>
        <p:blipFill>
          <a:blip r:embed="rId3">
            <a:alphaModFix/>
          </a:blip>
          <a:stretch>
            <a:fillRect/>
          </a:stretch>
        </p:blipFill>
        <p:spPr>
          <a:xfrm>
            <a:off x="324375" y="301200"/>
            <a:ext cx="8472100" cy="45529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0"/>
          <p:cNvSpPr txBox="1"/>
          <p:nvPr>
            <p:ph type="title"/>
          </p:nvPr>
        </p:nvSpPr>
        <p:spPr>
          <a:xfrm>
            <a:off x="1491000" y="2025050"/>
            <a:ext cx="7192200" cy="129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4600"/>
              <a:t>AB Test Result </a:t>
            </a:r>
            <a:r>
              <a:rPr lang="en-GB" sz="4600"/>
              <a:t>Analysis</a:t>
            </a:r>
            <a:endParaRPr sz="4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1"/>
          <p:cNvSpPr txBox="1"/>
          <p:nvPr>
            <p:ph type="title"/>
          </p:nvPr>
        </p:nvSpPr>
        <p:spPr>
          <a:xfrm>
            <a:off x="2842575" y="320425"/>
            <a:ext cx="3976800" cy="652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AB test result analysis</a:t>
            </a:r>
            <a:endParaRPr/>
          </a:p>
        </p:txBody>
      </p:sp>
      <p:sp>
        <p:nvSpPr>
          <p:cNvPr id="186" name="Google Shape;186;p21"/>
          <p:cNvSpPr/>
          <p:nvPr/>
        </p:nvSpPr>
        <p:spPr>
          <a:xfrm>
            <a:off x="1714500" y="1312300"/>
            <a:ext cx="1722300" cy="105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Calibri"/>
                <a:ea typeface="Calibri"/>
                <a:cs typeface="Calibri"/>
                <a:sym typeface="Calibri"/>
              </a:rPr>
              <a:t>Data loading and cleaning</a:t>
            </a:r>
            <a:endParaRPr>
              <a:latin typeface="Calibri"/>
              <a:ea typeface="Calibri"/>
              <a:cs typeface="Calibri"/>
              <a:sym typeface="Calibri"/>
            </a:endParaRPr>
          </a:p>
        </p:txBody>
      </p:sp>
      <p:sp>
        <p:nvSpPr>
          <p:cNvPr id="187" name="Google Shape;187;p21"/>
          <p:cNvSpPr/>
          <p:nvPr/>
        </p:nvSpPr>
        <p:spPr>
          <a:xfrm>
            <a:off x="4518050" y="1111000"/>
            <a:ext cx="2996400" cy="146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just">
              <a:spcBef>
                <a:spcPts val="0"/>
              </a:spcBef>
              <a:spcAft>
                <a:spcPts val="0"/>
              </a:spcAft>
              <a:buSzPts val="1400"/>
              <a:buFont typeface="Calibri"/>
              <a:buChar char="●"/>
            </a:pPr>
            <a:r>
              <a:rPr lang="en-GB">
                <a:latin typeface="Calibri"/>
                <a:ea typeface="Calibri"/>
                <a:cs typeface="Calibri"/>
                <a:sym typeface="Calibri"/>
              </a:rPr>
              <a:t>Null value check</a:t>
            </a:r>
            <a:endParaRPr>
              <a:latin typeface="Calibri"/>
              <a:ea typeface="Calibri"/>
              <a:cs typeface="Calibri"/>
              <a:sym typeface="Calibri"/>
            </a:endParaRPr>
          </a:p>
          <a:p>
            <a:pPr indent="-317500" lvl="0" marL="457200" rtl="0" algn="just">
              <a:spcBef>
                <a:spcPts val="0"/>
              </a:spcBef>
              <a:spcAft>
                <a:spcPts val="0"/>
              </a:spcAft>
              <a:buSzPts val="1400"/>
              <a:buFont typeface="Calibri"/>
              <a:buChar char="●"/>
            </a:pPr>
            <a:r>
              <a:rPr lang="en-GB">
                <a:latin typeface="Calibri"/>
                <a:ea typeface="Calibri"/>
                <a:cs typeface="Calibri"/>
                <a:sym typeface="Calibri"/>
              </a:rPr>
              <a:t>Data type validation</a:t>
            </a:r>
            <a:endParaRPr>
              <a:latin typeface="Calibri"/>
              <a:ea typeface="Calibri"/>
              <a:cs typeface="Calibri"/>
              <a:sym typeface="Calibri"/>
            </a:endParaRPr>
          </a:p>
          <a:p>
            <a:pPr indent="-317500" lvl="0" marL="457200" rtl="0" algn="just">
              <a:spcBef>
                <a:spcPts val="0"/>
              </a:spcBef>
              <a:spcAft>
                <a:spcPts val="0"/>
              </a:spcAft>
              <a:buSzPts val="1400"/>
              <a:buFont typeface="Calibri"/>
              <a:buChar char="●"/>
            </a:pPr>
            <a:r>
              <a:rPr lang="en-GB">
                <a:latin typeface="Calibri"/>
                <a:ea typeface="Calibri"/>
                <a:cs typeface="Calibri"/>
                <a:sym typeface="Calibri"/>
              </a:rPr>
              <a:t>Removing duplicates</a:t>
            </a:r>
            <a:endParaRPr>
              <a:latin typeface="Calibri"/>
              <a:ea typeface="Calibri"/>
              <a:cs typeface="Calibri"/>
              <a:sym typeface="Calibri"/>
            </a:endParaRPr>
          </a:p>
          <a:p>
            <a:pPr indent="-317500" lvl="0" marL="457200" rtl="0" algn="just">
              <a:spcBef>
                <a:spcPts val="0"/>
              </a:spcBef>
              <a:spcAft>
                <a:spcPts val="0"/>
              </a:spcAft>
              <a:buSzPts val="1400"/>
              <a:buFont typeface="Calibri"/>
              <a:buChar char="●"/>
            </a:pPr>
            <a:r>
              <a:rPr lang="en-GB">
                <a:latin typeface="Calibri"/>
                <a:ea typeface="Calibri"/>
                <a:cs typeface="Calibri"/>
                <a:sym typeface="Calibri"/>
              </a:rPr>
              <a:t>Removal of unwanted columns</a:t>
            </a:r>
            <a:endParaRPr>
              <a:latin typeface="Calibri"/>
              <a:ea typeface="Calibri"/>
              <a:cs typeface="Calibri"/>
              <a:sym typeface="Calibri"/>
            </a:endParaRPr>
          </a:p>
          <a:p>
            <a:pPr indent="-317500" lvl="0" marL="457200" rtl="0" algn="just">
              <a:spcBef>
                <a:spcPts val="0"/>
              </a:spcBef>
              <a:spcAft>
                <a:spcPts val="0"/>
              </a:spcAft>
              <a:buSzPts val="1400"/>
              <a:buFont typeface="Calibri"/>
              <a:buChar char="●"/>
            </a:pPr>
            <a:r>
              <a:rPr lang="en-GB">
                <a:latin typeface="Calibri"/>
                <a:ea typeface="Calibri"/>
                <a:cs typeface="Calibri"/>
                <a:sym typeface="Calibri"/>
              </a:rPr>
              <a:t>Data consistency check</a:t>
            </a:r>
            <a:endParaRPr>
              <a:latin typeface="Calibri"/>
              <a:ea typeface="Calibri"/>
              <a:cs typeface="Calibri"/>
              <a:sym typeface="Calibri"/>
            </a:endParaRPr>
          </a:p>
          <a:p>
            <a:pPr indent="0" lvl="0" marL="0" rtl="0" algn="just">
              <a:spcBef>
                <a:spcPts val="0"/>
              </a:spcBef>
              <a:spcAft>
                <a:spcPts val="0"/>
              </a:spcAft>
              <a:buNone/>
            </a:pPr>
            <a:r>
              <a:t/>
            </a:r>
            <a:endParaRPr>
              <a:latin typeface="Calibri"/>
              <a:ea typeface="Calibri"/>
              <a:cs typeface="Calibri"/>
              <a:sym typeface="Calibri"/>
            </a:endParaRPr>
          </a:p>
        </p:txBody>
      </p:sp>
      <p:pic>
        <p:nvPicPr>
          <p:cNvPr id="188" name="Google Shape;188;p21"/>
          <p:cNvPicPr preferRelativeResize="0"/>
          <p:nvPr/>
        </p:nvPicPr>
        <p:blipFill>
          <a:blip r:embed="rId3">
            <a:alphaModFix/>
          </a:blip>
          <a:stretch>
            <a:fillRect/>
          </a:stretch>
        </p:blipFill>
        <p:spPr>
          <a:xfrm>
            <a:off x="525150" y="2880675"/>
            <a:ext cx="8255876" cy="1532500"/>
          </a:xfrm>
          <a:prstGeom prst="rect">
            <a:avLst/>
          </a:prstGeom>
          <a:noFill/>
          <a:ln>
            <a:noFill/>
          </a:ln>
        </p:spPr>
      </p:pic>
      <p:sp>
        <p:nvSpPr>
          <p:cNvPr id="189" name="Google Shape;189;p21"/>
          <p:cNvSpPr/>
          <p:nvPr/>
        </p:nvSpPr>
        <p:spPr>
          <a:xfrm>
            <a:off x="3699300" y="1776275"/>
            <a:ext cx="587100" cy="293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